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jpg" ContentType="image/png"/>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60" r:id="rId5"/>
    <p:sldId id="282" r:id="rId6"/>
    <p:sldId id="261" r:id="rId7"/>
    <p:sldId id="271" r:id="rId8"/>
    <p:sldId id="283" r:id="rId9"/>
    <p:sldId id="285" r:id="rId10"/>
    <p:sldId id="286" r:id="rId11"/>
    <p:sldId id="289" r:id="rId12"/>
    <p:sldId id="290" r:id="rId13"/>
    <p:sldId id="284" r:id="rId14"/>
    <p:sldId id="287" r:id="rId15"/>
    <p:sldId id="288" r:id="rId16"/>
    <p:sldId id="262" r:id="rId17"/>
    <p:sldId id="276" r:id="rId18"/>
    <p:sldId id="281"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5BF"/>
    <a:srgbClr val="DEDA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51" autoAdjust="0"/>
    <p:restoredTop sz="95067" autoAdjust="0"/>
  </p:normalViewPr>
  <p:slideViewPr>
    <p:cSldViewPr snapToGrid="0">
      <p:cViewPr varScale="1">
        <p:scale>
          <a:sx n="113" d="100"/>
          <a:sy n="113" d="100"/>
        </p:scale>
        <p:origin x="64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23E54-F5D2-4CD1-9477-768D4C9D2A2D}" type="datetimeFigureOut">
              <a:rPr lang="zh-CN" altLang="en-US" smtClean="0"/>
              <a:t>2020/3/16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79400-BD84-4ABC-8C8D-CF353EDF7F9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10</a:t>
            </a:fld>
            <a:endParaRPr lang="zh-CN" altLang="en-US"/>
          </a:p>
        </p:txBody>
      </p:sp>
    </p:spTree>
    <p:extLst>
      <p:ext uri="{BB962C8B-B14F-4D97-AF65-F5344CB8AC3E}">
        <p14:creationId xmlns:p14="http://schemas.microsoft.com/office/powerpoint/2010/main" val="670629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13</a:t>
            </a:fld>
            <a:endParaRPr lang="zh-CN" altLang="en-US"/>
          </a:p>
        </p:txBody>
      </p:sp>
    </p:spTree>
    <p:extLst>
      <p:ext uri="{BB962C8B-B14F-4D97-AF65-F5344CB8AC3E}">
        <p14:creationId xmlns:p14="http://schemas.microsoft.com/office/powerpoint/2010/main" val="3605695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14</a:t>
            </a:fld>
            <a:endParaRPr lang="zh-CN" altLang="en-US"/>
          </a:p>
        </p:txBody>
      </p:sp>
    </p:spTree>
    <p:extLst>
      <p:ext uri="{BB962C8B-B14F-4D97-AF65-F5344CB8AC3E}">
        <p14:creationId xmlns:p14="http://schemas.microsoft.com/office/powerpoint/2010/main" val="3377609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15</a:t>
            </a:fld>
            <a:endParaRPr lang="zh-CN" altLang="en-US"/>
          </a:p>
        </p:txBody>
      </p:sp>
    </p:spTree>
    <p:extLst>
      <p:ext uri="{BB962C8B-B14F-4D97-AF65-F5344CB8AC3E}">
        <p14:creationId xmlns:p14="http://schemas.microsoft.com/office/powerpoint/2010/main" val="336912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5</a:t>
            </a:fld>
            <a:endParaRPr lang="zh-CN" altLang="en-US"/>
          </a:p>
        </p:txBody>
      </p:sp>
    </p:spTree>
    <p:extLst>
      <p:ext uri="{BB962C8B-B14F-4D97-AF65-F5344CB8AC3E}">
        <p14:creationId xmlns:p14="http://schemas.microsoft.com/office/powerpoint/2010/main" val="1199480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8</a:t>
            </a:fld>
            <a:endParaRPr lang="zh-CN" altLang="en-US"/>
          </a:p>
        </p:txBody>
      </p:sp>
    </p:spTree>
    <p:extLst>
      <p:ext uri="{BB962C8B-B14F-4D97-AF65-F5344CB8AC3E}">
        <p14:creationId xmlns:p14="http://schemas.microsoft.com/office/powerpoint/2010/main" val="59523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t>9</a:t>
            </a:fld>
            <a:endParaRPr lang="zh-CN" altLang="en-US"/>
          </a:p>
        </p:txBody>
      </p:sp>
    </p:spTree>
    <p:extLst>
      <p:ext uri="{BB962C8B-B14F-4D97-AF65-F5344CB8AC3E}">
        <p14:creationId xmlns:p14="http://schemas.microsoft.com/office/powerpoint/2010/main" val="2516461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5CF91C2-74DF-4A10-91DB-17D1AF2A4A51}" type="datetimeFigureOut">
              <a:rPr lang="zh-CN" altLang="en-US" smtClean="0"/>
              <a:t>2020/3/16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CF91C2-74DF-4A10-91DB-17D1AF2A4A51}" type="datetimeFigureOut">
              <a:rPr lang="zh-CN" altLang="en-US" smtClean="0"/>
              <a:t>2020/3/16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CF91C2-74DF-4A10-91DB-17D1AF2A4A51}" type="datetimeFigureOut">
              <a:rPr lang="zh-CN" altLang="en-US" smtClean="0"/>
              <a:t>2020/3/16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CF91C2-74DF-4A10-91DB-17D1AF2A4A51}" type="datetimeFigureOut">
              <a:rPr lang="zh-CN" altLang="en-US" smtClean="0"/>
              <a:t>2020/3/16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5CF91C2-74DF-4A10-91DB-17D1AF2A4A51}" type="datetimeFigureOut">
              <a:rPr lang="zh-CN" altLang="en-US" smtClean="0"/>
              <a:t>2020/3/16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5CF91C2-74DF-4A10-91DB-17D1AF2A4A51}" type="datetimeFigureOut">
              <a:rPr lang="zh-CN" altLang="en-US" smtClean="0"/>
              <a:t>2020/3/16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E4F72-E964-491A-85F1-534051D80DB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5CF91C2-74DF-4A10-91DB-17D1AF2A4A51}" type="datetimeFigureOut">
              <a:rPr lang="zh-CN" altLang="en-US" smtClean="0"/>
              <a:t>2020/3/16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7E4F72-E964-491A-85F1-534051D80DB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CF91C2-74DF-4A10-91DB-17D1AF2A4A51}" type="datetimeFigureOut">
              <a:rPr lang="zh-CN" altLang="en-US" smtClean="0"/>
              <a:t>2020/3/16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7E4F72-E964-491A-85F1-534051D80DB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CF91C2-74DF-4A10-91DB-17D1AF2A4A51}" type="datetimeFigureOut">
              <a:rPr lang="zh-CN" altLang="en-US" smtClean="0"/>
              <a:t>2020/3/16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7E4F72-E964-491A-85F1-534051D80DB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5CF91C2-74DF-4A10-91DB-17D1AF2A4A51}" type="datetimeFigureOut">
              <a:rPr lang="zh-CN" altLang="en-US" smtClean="0"/>
              <a:t>2020/3/16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E4F72-E964-491A-85F1-534051D80DB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5CF91C2-74DF-4A10-91DB-17D1AF2A4A51}" type="datetimeFigureOut">
              <a:rPr lang="zh-CN" altLang="en-US" smtClean="0"/>
              <a:t>2020/3/16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E4F72-E964-491A-85F1-534051D80DB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F91C2-74DF-4A10-91DB-17D1AF2A4A51}" type="datetimeFigureOut">
              <a:rPr lang="zh-CN" altLang="en-US" smtClean="0"/>
              <a:t>2020/3/16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E4F72-E964-491A-85F1-534051D80DB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4.xml"/><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5.xml"/><Relationship Id="rId5" Type="http://schemas.openxmlformats.org/officeDocument/2006/relationships/image" Target="../media/image16.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6.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baike.baidu.com/item/%E7%8E%AF%E5%A2%83%E7%9B%91%E6%B5%8B" TargetMode="External"/><Relationship Id="rId3" Type="http://schemas.openxmlformats.org/officeDocument/2006/relationships/notesSlide" Target="../notesSlides/notesSlide5.xml"/><Relationship Id="rId7" Type="http://schemas.openxmlformats.org/officeDocument/2006/relationships/hyperlink" Target="https://baike.baidu.com/item/%E5%BD%B1%E6%9F%9C" TargetMode="Externa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hyperlink" Target="https://baike.baidu.com/item/%E5%BD%B1%E9%9F%B3%E6%9C%8D%E5%8A%A1%E5%99%A8" TargetMode="External"/><Relationship Id="rId5" Type="http://schemas.openxmlformats.org/officeDocument/2006/relationships/hyperlink" Target="https://baike.baidu.com/item/%E5%AE%89%E9%98%B2%E7%B3%BB%E7%BB%9F" TargetMode="External"/><Relationship Id="rId4" Type="http://schemas.openxmlformats.org/officeDocument/2006/relationships/hyperlink" Target="https://baike.baidu.com/item/%E7%85%A7%E6%98%8E%E7%B3%BB%E7%BB%9F" TargetMode="External"/><Relationship Id="rId9"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58" t="7246" r="58" b="29521"/>
          <a:stretch>
            <a:fillRect/>
          </a:stretch>
        </p:blipFill>
        <p:spPr>
          <a:xfrm>
            <a:off x="0" y="0"/>
            <a:ext cx="12192000" cy="6916615"/>
          </a:xfrm>
          <a:prstGeom prst="rect">
            <a:avLst/>
          </a:prstGeom>
        </p:spPr>
      </p:pic>
      <p:grpSp>
        <p:nvGrpSpPr>
          <p:cNvPr id="12" name="组合 11"/>
          <p:cNvGrpSpPr/>
          <p:nvPr/>
        </p:nvGrpSpPr>
        <p:grpSpPr>
          <a:xfrm>
            <a:off x="46432" y="622168"/>
            <a:ext cx="12357870" cy="5806468"/>
            <a:chOff x="1073426" y="2339663"/>
            <a:chExt cx="9977568" cy="4347562"/>
          </a:xfrm>
        </p:grpSpPr>
        <p:grpSp>
          <p:nvGrpSpPr>
            <p:cNvPr id="9" name="组合 8"/>
            <p:cNvGrpSpPr/>
            <p:nvPr/>
          </p:nvGrpSpPr>
          <p:grpSpPr>
            <a:xfrm>
              <a:off x="1073426" y="2339663"/>
              <a:ext cx="9977568" cy="2004111"/>
              <a:chOff x="913028" y="2632626"/>
              <a:chExt cx="9977568" cy="2004111"/>
            </a:xfrm>
          </p:grpSpPr>
          <p:sp>
            <p:nvSpPr>
              <p:cNvPr id="4" name="矩形 3"/>
              <p:cNvSpPr/>
              <p:nvPr/>
            </p:nvSpPr>
            <p:spPr>
              <a:xfrm>
                <a:off x="913028" y="2632626"/>
                <a:ext cx="9977568" cy="576115"/>
              </a:xfrm>
              <a:prstGeom prst="rect">
                <a:avLst/>
              </a:prstGeom>
            </p:spPr>
            <p:txBody>
              <a:bodyPr wrap="none">
                <a:spAutoFit/>
              </a:bodyPr>
              <a:lstStyle/>
              <a:p>
                <a:r>
                  <a:rPr lang="zh-CN" altLang="en-US" sz="4400" b="1" spc="600" dirty="0">
                    <a:solidFill>
                      <a:schemeClr val="bg1"/>
                    </a:solidFill>
                    <a:cs typeface="+mn-ea"/>
                    <a:sym typeface="+mn-lt"/>
                  </a:rPr>
                  <a:t>基于</a:t>
                </a:r>
                <a:r>
                  <a:rPr lang="en-US" altLang="zh-CN" sz="4400" b="1" spc="600" dirty="0">
                    <a:solidFill>
                      <a:schemeClr val="bg1"/>
                    </a:solidFill>
                    <a:cs typeface="+mn-ea"/>
                    <a:sym typeface="+mn-lt"/>
                  </a:rPr>
                  <a:t>STM32</a:t>
                </a:r>
                <a:r>
                  <a:rPr lang="zh-CN" altLang="en-US" sz="4400" b="1" spc="600" dirty="0">
                    <a:solidFill>
                      <a:schemeClr val="bg1"/>
                    </a:solidFill>
                    <a:cs typeface="+mn-ea"/>
                    <a:sym typeface="+mn-lt"/>
                  </a:rPr>
                  <a:t>与树莓派的智能家居控制系统</a:t>
                </a:r>
              </a:p>
            </p:txBody>
          </p:sp>
          <p:grpSp>
            <p:nvGrpSpPr>
              <p:cNvPr id="8" name="组合 7"/>
              <p:cNvGrpSpPr/>
              <p:nvPr/>
            </p:nvGrpSpPr>
            <p:grpSpPr>
              <a:xfrm>
                <a:off x="8761239" y="3802235"/>
                <a:ext cx="968022" cy="834502"/>
                <a:chOff x="8761239" y="3802235"/>
                <a:chExt cx="968022" cy="834502"/>
              </a:xfrm>
            </p:grpSpPr>
            <p:sp>
              <p:nvSpPr>
                <p:cNvPr id="6" name="六边形 5"/>
                <p:cNvSpPr/>
                <p:nvPr/>
              </p:nvSpPr>
              <p:spPr>
                <a:xfrm>
                  <a:off x="8761239" y="3802235"/>
                  <a:ext cx="968022" cy="834502"/>
                </a:xfrm>
                <a:prstGeom prst="hexag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972242" y="3949545"/>
                  <a:ext cx="546015" cy="622205"/>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H</a:t>
                  </a:r>
                </a:p>
              </p:txBody>
            </p:sp>
          </p:grpSp>
        </p:grpSp>
        <p:sp>
          <p:nvSpPr>
            <p:cNvPr id="10" name="文本框 9"/>
            <p:cNvSpPr txBox="1"/>
            <p:nvPr/>
          </p:nvSpPr>
          <p:spPr>
            <a:xfrm>
              <a:off x="8891395" y="6433735"/>
              <a:ext cx="1996525" cy="253490"/>
            </a:xfrm>
            <a:prstGeom prst="rect">
              <a:avLst/>
            </a:prstGeom>
            <a:noFill/>
          </p:spPr>
          <p:txBody>
            <a:bodyPr wrap="square" rtlCol="0">
              <a:spAutoFit/>
            </a:bodyPr>
            <a:lstStyle/>
            <a:p>
              <a:r>
                <a:rPr lang="zh-CN" altLang="en-US" sz="1600" b="1" dirty="0">
                  <a:solidFill>
                    <a:schemeClr val="bg1"/>
                  </a:solidFill>
                  <a:cs typeface="+mn-ea"/>
                  <a:sym typeface="+mn-lt"/>
                </a:rPr>
                <a:t>汇报人：黄展峰</a:t>
              </a:r>
            </a:p>
          </p:txBody>
        </p:sp>
        <p:sp>
          <p:nvSpPr>
            <p:cNvPr id="11" name="文本框 10"/>
            <p:cNvSpPr txBox="1"/>
            <p:nvPr/>
          </p:nvSpPr>
          <p:spPr>
            <a:xfrm>
              <a:off x="7759770" y="5825382"/>
              <a:ext cx="2323732" cy="299580"/>
            </a:xfrm>
            <a:prstGeom prst="rect">
              <a:avLst/>
            </a:prstGeom>
            <a:noFill/>
          </p:spPr>
          <p:txBody>
            <a:bodyPr wrap="square" rtlCol="0">
              <a:spAutoFit/>
            </a:bodyPr>
            <a:lstStyle/>
            <a:p>
              <a:endParaRPr lang="zh-CN" altLang="en-US" sz="2000" spc="600" dirty="0">
                <a:solidFill>
                  <a:schemeClr val="bg1"/>
                </a:solidFill>
                <a:cs typeface="+mn-ea"/>
                <a:sym typeface="+mn-lt"/>
              </a:endParaRPr>
            </a:p>
          </p:txBody>
        </p:sp>
      </p:grpSp>
    </p:spTree>
  </p:cSld>
  <p:clrMapOvr>
    <a:masterClrMapping/>
  </p:clrMapOvr>
  <p:transition spd="slow" advClick="0" advTm="2000">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ACC00BF-26AB-43A0-B98D-4F23EA91C72F}"/>
              </a:ext>
            </a:extLst>
          </p:cNvPr>
          <p:cNvSpPr txBox="1"/>
          <p:nvPr/>
        </p:nvSpPr>
        <p:spPr>
          <a:xfrm>
            <a:off x="4003102" y="1278252"/>
            <a:ext cx="4185795" cy="954107"/>
          </a:xfrm>
          <a:prstGeom prst="rect">
            <a:avLst/>
          </a:prstGeom>
          <a:noFill/>
        </p:spPr>
        <p:txBody>
          <a:bodyPr wrap="square" rtlCol="0">
            <a:spAutoFit/>
          </a:bodyPr>
          <a:lstStyle/>
          <a:p>
            <a:pPr algn="ctr"/>
            <a:r>
              <a:rPr lang="zh-CN" altLang="en-US" sz="2800" b="1" kern="2200" spc="500" dirty="0"/>
              <a:t>树莓派硬件部分介绍</a:t>
            </a:r>
            <a:endParaRPr lang="en-US" altLang="zh-CN" sz="2800" b="1" kern="2200" spc="500" dirty="0"/>
          </a:p>
          <a:p>
            <a:pPr algn="ctr"/>
            <a:endParaRPr lang="zh-CN" altLang="en-US" sz="2800" b="1" kern="2200" spc="500" dirty="0">
              <a:latin typeface="微软雅黑 Light" panose="020B0502040204020203" pitchFamily="34" charset="-122"/>
              <a:ea typeface="微软雅黑 Light" panose="020B0502040204020203" pitchFamily="34" charset="-122"/>
            </a:endParaRPr>
          </a:p>
        </p:txBody>
      </p:sp>
      <p:pic>
        <p:nvPicPr>
          <p:cNvPr id="6" name="图片 5">
            <a:extLst>
              <a:ext uri="{FF2B5EF4-FFF2-40B4-BE49-F238E27FC236}">
                <a16:creationId xmlns:a16="http://schemas.microsoft.com/office/drawing/2014/main" id="{3A7D17B6-A4B2-412B-9B88-B58D098F4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7" y="2392117"/>
            <a:ext cx="7693717" cy="4306413"/>
          </a:xfrm>
          <a:prstGeom prst="rect">
            <a:avLst/>
          </a:prstGeom>
        </p:spPr>
      </p:pic>
      <p:sp>
        <p:nvSpPr>
          <p:cNvPr id="8" name="文本框 7">
            <a:extLst>
              <a:ext uri="{FF2B5EF4-FFF2-40B4-BE49-F238E27FC236}">
                <a16:creationId xmlns:a16="http://schemas.microsoft.com/office/drawing/2014/main" id="{AE9F8F79-A7B2-4F76-8301-D7265F978BB2}"/>
              </a:ext>
            </a:extLst>
          </p:cNvPr>
          <p:cNvSpPr txBox="1"/>
          <p:nvPr/>
        </p:nvSpPr>
        <p:spPr>
          <a:xfrm>
            <a:off x="437524" y="1915064"/>
            <a:ext cx="2952657" cy="646331"/>
          </a:xfrm>
          <a:prstGeom prst="rect">
            <a:avLst/>
          </a:prstGeom>
          <a:noFill/>
        </p:spPr>
        <p:txBody>
          <a:bodyPr wrap="square" rtlCol="0">
            <a:spAutoFit/>
          </a:bodyPr>
          <a:lstStyle/>
          <a:p>
            <a:r>
              <a:rPr lang="zh-CN" altLang="en-US" b="1" dirty="0"/>
              <a:t>树莓派主板</a:t>
            </a:r>
            <a:endParaRPr lang="en-US" altLang="zh-CN" b="1" dirty="0"/>
          </a:p>
          <a:p>
            <a:r>
              <a:rPr lang="en-US" altLang="zh-CN" b="1" kern="2200" spc="500" dirty="0">
                <a:ea typeface="微软雅黑 Light" panose="020B0502040204020203" pitchFamily="34" charset="-122"/>
              </a:rPr>
              <a:t>Raspberry pi 4</a:t>
            </a:r>
            <a:endParaRPr lang="zh-CN" altLang="en-US" dirty="0"/>
          </a:p>
        </p:txBody>
      </p:sp>
      <p:sp>
        <p:nvSpPr>
          <p:cNvPr id="15" name="文本框 14">
            <a:extLst>
              <a:ext uri="{FF2B5EF4-FFF2-40B4-BE49-F238E27FC236}">
                <a16:creationId xmlns:a16="http://schemas.microsoft.com/office/drawing/2014/main" id="{15F4BD14-C6C2-45F1-A900-64EC5BE895C7}"/>
              </a:ext>
            </a:extLst>
          </p:cNvPr>
          <p:cNvSpPr txBox="1"/>
          <p:nvPr/>
        </p:nvSpPr>
        <p:spPr>
          <a:xfrm>
            <a:off x="9239343" y="1915064"/>
            <a:ext cx="2952657" cy="646331"/>
          </a:xfrm>
          <a:prstGeom prst="rect">
            <a:avLst/>
          </a:prstGeom>
          <a:noFill/>
        </p:spPr>
        <p:txBody>
          <a:bodyPr wrap="square" rtlCol="0">
            <a:spAutoFit/>
          </a:bodyPr>
          <a:lstStyle/>
          <a:p>
            <a:r>
              <a:rPr lang="zh-CN" altLang="en-US" b="1" dirty="0"/>
              <a:t>摄像模块</a:t>
            </a:r>
            <a:endParaRPr lang="en-US" altLang="zh-CN" b="1" dirty="0"/>
          </a:p>
          <a:p>
            <a:r>
              <a:rPr lang="en-US" altLang="zh-CN" b="1" kern="2200" spc="500" dirty="0">
                <a:ea typeface="微软雅黑 Light" panose="020B0502040204020203" pitchFamily="34" charset="-122"/>
              </a:rPr>
              <a:t>CH960-001063</a:t>
            </a:r>
            <a:endParaRPr lang="zh-CN" altLang="en-US" dirty="0"/>
          </a:p>
        </p:txBody>
      </p:sp>
      <p:pic>
        <p:nvPicPr>
          <p:cNvPr id="17" name="图片 16">
            <a:extLst>
              <a:ext uri="{FF2B5EF4-FFF2-40B4-BE49-F238E27FC236}">
                <a16:creationId xmlns:a16="http://schemas.microsoft.com/office/drawing/2014/main" id="{065027AB-B2FF-40F2-82E6-F9E1B765DD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8292" y="3429000"/>
            <a:ext cx="1874483" cy="1874483"/>
          </a:xfrm>
          <a:prstGeom prst="rect">
            <a:avLst/>
          </a:prstGeom>
        </p:spPr>
      </p:pic>
      <p:sp>
        <p:nvSpPr>
          <p:cNvPr id="4" name="文本框 3">
            <a:extLst>
              <a:ext uri="{FF2B5EF4-FFF2-40B4-BE49-F238E27FC236}">
                <a16:creationId xmlns:a16="http://schemas.microsoft.com/office/drawing/2014/main" id="{106014CB-2D04-46A0-8132-19C6ACFBE7AF}"/>
              </a:ext>
            </a:extLst>
          </p:cNvPr>
          <p:cNvSpPr txBox="1"/>
          <p:nvPr/>
        </p:nvSpPr>
        <p:spPr>
          <a:xfrm>
            <a:off x="9239343" y="2499942"/>
            <a:ext cx="2639970" cy="430887"/>
          </a:xfrm>
          <a:prstGeom prst="rect">
            <a:avLst/>
          </a:prstGeom>
          <a:noFill/>
        </p:spPr>
        <p:txBody>
          <a:bodyPr wrap="square" rtlCol="0">
            <a:spAutoFit/>
          </a:bodyPr>
          <a:lstStyle/>
          <a:p>
            <a:r>
              <a:rPr lang="zh-CN" altLang="en-US" sz="1100" dirty="0"/>
              <a:t>用于采集外界环境的图像，帮助树莓派完成人脸识别，动态检测等功能</a:t>
            </a:r>
          </a:p>
        </p:txBody>
      </p:sp>
    </p:spTree>
    <p:extLst>
      <p:ext uri="{BB962C8B-B14F-4D97-AF65-F5344CB8AC3E}">
        <p14:creationId xmlns:p14="http://schemas.microsoft.com/office/powerpoint/2010/main" val="4162072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85E6CD6-9057-44FB-B38B-F6898F363374}"/>
              </a:ext>
            </a:extLst>
          </p:cNvPr>
          <p:cNvSpPr txBox="1"/>
          <p:nvPr/>
        </p:nvSpPr>
        <p:spPr>
          <a:xfrm>
            <a:off x="3039000" y="1313165"/>
            <a:ext cx="7153632" cy="738664"/>
          </a:xfrm>
          <a:prstGeom prst="rect">
            <a:avLst/>
          </a:prstGeom>
          <a:noFill/>
        </p:spPr>
        <p:txBody>
          <a:bodyPr wrap="square" rtlCol="0">
            <a:spAutoFit/>
          </a:bodyPr>
          <a:lstStyle/>
          <a:p>
            <a:r>
              <a:rPr lang="zh-CN" altLang="en-US" sz="1400" dirty="0"/>
              <a:t>摄像头实时采集人脸图像信号，将图片传给树莓派进行处理。树莓派上搭建一套基于</a:t>
            </a:r>
            <a:r>
              <a:rPr lang="en-US" altLang="zh-CN" sz="1400" dirty="0"/>
              <a:t>CNN</a:t>
            </a:r>
            <a:r>
              <a:rPr lang="zh-CN" altLang="en-US" sz="1400" dirty="0"/>
              <a:t>的人脸识别系统（应用迁移学习</a:t>
            </a:r>
            <a:r>
              <a:rPr lang="en-US" altLang="zh-CN" sz="1400" dirty="0"/>
              <a:t>+</a:t>
            </a:r>
            <a:r>
              <a:rPr lang="zh-CN" altLang="en-US" sz="1400" dirty="0"/>
              <a:t>图像增强）借鉴市面上的开源模型，结合树莓派的处理能力，摄像头帧率进行具体调整，识别成功后将识别结果传回</a:t>
            </a:r>
            <a:r>
              <a:rPr lang="en-US" altLang="zh-CN" sz="1400" dirty="0"/>
              <a:t>STM32</a:t>
            </a:r>
            <a:r>
              <a:rPr lang="zh-CN" altLang="en-US" sz="1400" dirty="0"/>
              <a:t>进行控制</a:t>
            </a:r>
          </a:p>
        </p:txBody>
      </p:sp>
      <p:pic>
        <p:nvPicPr>
          <p:cNvPr id="4" name="图片 3">
            <a:extLst>
              <a:ext uri="{FF2B5EF4-FFF2-40B4-BE49-F238E27FC236}">
                <a16:creationId xmlns:a16="http://schemas.microsoft.com/office/drawing/2014/main" id="{A87728B1-3F9C-40B2-B1E9-34F85AB152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3101" y="3121691"/>
            <a:ext cx="1327863" cy="1327863"/>
          </a:xfrm>
          <a:prstGeom prst="rect">
            <a:avLst/>
          </a:prstGeom>
        </p:spPr>
      </p:pic>
      <p:cxnSp>
        <p:nvCxnSpPr>
          <p:cNvPr id="5" name="连接符: 肘形 4">
            <a:extLst>
              <a:ext uri="{FF2B5EF4-FFF2-40B4-BE49-F238E27FC236}">
                <a16:creationId xmlns:a16="http://schemas.microsoft.com/office/drawing/2014/main" id="{D3823610-C861-46D6-B603-E52176E6DD31}"/>
              </a:ext>
            </a:extLst>
          </p:cNvPr>
          <p:cNvCxnSpPr>
            <a:cxnSpLocks/>
            <a:stCxn id="4" idx="2"/>
          </p:cNvCxnSpPr>
          <p:nvPr/>
        </p:nvCxnSpPr>
        <p:spPr>
          <a:xfrm rot="5400000">
            <a:off x="7442601" y="4017382"/>
            <a:ext cx="322261" cy="11866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8BDFDAA-57DC-4051-810C-294E37A88AB1}"/>
              </a:ext>
            </a:extLst>
          </p:cNvPr>
          <p:cNvPicPr>
            <a:picLocks noChangeAspect="1"/>
          </p:cNvPicPr>
          <p:nvPr/>
        </p:nvPicPr>
        <p:blipFill>
          <a:blip r:embed="rId3"/>
          <a:stretch>
            <a:fillRect/>
          </a:stretch>
        </p:blipFill>
        <p:spPr>
          <a:xfrm>
            <a:off x="3039000" y="2889390"/>
            <a:ext cx="3971429" cy="2247619"/>
          </a:xfrm>
          <a:prstGeom prst="rect">
            <a:avLst/>
          </a:prstGeom>
        </p:spPr>
      </p:pic>
      <p:pic>
        <p:nvPicPr>
          <p:cNvPr id="7" name="图片 6">
            <a:extLst>
              <a:ext uri="{FF2B5EF4-FFF2-40B4-BE49-F238E27FC236}">
                <a16:creationId xmlns:a16="http://schemas.microsoft.com/office/drawing/2014/main" id="{B3F941CE-A77C-4FA3-8FC2-0A77BDD89B21}"/>
              </a:ext>
            </a:extLst>
          </p:cNvPr>
          <p:cNvPicPr>
            <a:picLocks noChangeAspect="1"/>
          </p:cNvPicPr>
          <p:nvPr/>
        </p:nvPicPr>
        <p:blipFill>
          <a:blip r:embed="rId4"/>
          <a:stretch>
            <a:fillRect/>
          </a:stretch>
        </p:blipFill>
        <p:spPr>
          <a:xfrm>
            <a:off x="4263015" y="3337927"/>
            <a:ext cx="1327863" cy="1200329"/>
          </a:xfrm>
          <a:prstGeom prst="rect">
            <a:avLst/>
          </a:prstGeom>
        </p:spPr>
      </p:pic>
      <p:pic>
        <p:nvPicPr>
          <p:cNvPr id="8" name="图片 7">
            <a:extLst>
              <a:ext uri="{FF2B5EF4-FFF2-40B4-BE49-F238E27FC236}">
                <a16:creationId xmlns:a16="http://schemas.microsoft.com/office/drawing/2014/main" id="{CD216D70-824E-4D55-8B38-76742C16BE2D}"/>
              </a:ext>
            </a:extLst>
          </p:cNvPr>
          <p:cNvPicPr>
            <a:picLocks noChangeAspect="1"/>
          </p:cNvPicPr>
          <p:nvPr/>
        </p:nvPicPr>
        <p:blipFill>
          <a:blip r:embed="rId5"/>
          <a:stretch>
            <a:fillRect/>
          </a:stretch>
        </p:blipFill>
        <p:spPr>
          <a:xfrm>
            <a:off x="9676361" y="2934921"/>
            <a:ext cx="1850536" cy="1675763"/>
          </a:xfrm>
          <a:prstGeom prst="rect">
            <a:avLst/>
          </a:prstGeom>
        </p:spPr>
      </p:pic>
      <p:cxnSp>
        <p:nvCxnSpPr>
          <p:cNvPr id="9" name="直接箭头连接符 8">
            <a:extLst>
              <a:ext uri="{FF2B5EF4-FFF2-40B4-BE49-F238E27FC236}">
                <a16:creationId xmlns:a16="http://schemas.microsoft.com/office/drawing/2014/main" id="{DC3572FA-F6F3-4E4E-AD0A-098F3D68F5D2}"/>
              </a:ext>
            </a:extLst>
          </p:cNvPr>
          <p:cNvCxnSpPr/>
          <p:nvPr/>
        </p:nvCxnSpPr>
        <p:spPr>
          <a:xfrm flipH="1">
            <a:off x="8953039" y="3410355"/>
            <a:ext cx="561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A5BD494-FC53-44CE-8DF5-961CCE83EA80}"/>
              </a:ext>
            </a:extLst>
          </p:cNvPr>
          <p:cNvSpPr txBox="1"/>
          <p:nvPr/>
        </p:nvSpPr>
        <p:spPr>
          <a:xfrm>
            <a:off x="8237588" y="2773524"/>
            <a:ext cx="1338828" cy="369332"/>
          </a:xfrm>
          <a:prstGeom prst="rect">
            <a:avLst/>
          </a:prstGeom>
          <a:noFill/>
        </p:spPr>
        <p:txBody>
          <a:bodyPr wrap="none" rtlCol="0">
            <a:spAutoFit/>
          </a:bodyPr>
          <a:lstStyle/>
          <a:p>
            <a:r>
              <a:rPr lang="zh-CN" altLang="en-US" dirty="0"/>
              <a:t>摄像头采集</a:t>
            </a:r>
          </a:p>
        </p:txBody>
      </p:sp>
      <p:sp>
        <p:nvSpPr>
          <p:cNvPr id="11" name="文本框 10">
            <a:extLst>
              <a:ext uri="{FF2B5EF4-FFF2-40B4-BE49-F238E27FC236}">
                <a16:creationId xmlns:a16="http://schemas.microsoft.com/office/drawing/2014/main" id="{4A67C6EC-3F10-4E8A-B192-D3ED83AFBC8A}"/>
              </a:ext>
            </a:extLst>
          </p:cNvPr>
          <p:cNvSpPr txBox="1"/>
          <p:nvPr/>
        </p:nvSpPr>
        <p:spPr>
          <a:xfrm>
            <a:off x="7286176" y="4395252"/>
            <a:ext cx="635110" cy="369332"/>
          </a:xfrm>
          <a:prstGeom prst="rect">
            <a:avLst/>
          </a:prstGeom>
          <a:noFill/>
        </p:spPr>
        <p:txBody>
          <a:bodyPr wrap="none" rtlCol="0">
            <a:spAutoFit/>
          </a:bodyPr>
          <a:lstStyle/>
          <a:p>
            <a:r>
              <a:rPr lang="en-US" altLang="zh-CN" dirty="0"/>
              <a:t>USB</a:t>
            </a:r>
            <a:endParaRPr lang="zh-CN" altLang="en-US" dirty="0"/>
          </a:p>
        </p:txBody>
      </p:sp>
      <p:sp>
        <p:nvSpPr>
          <p:cNvPr id="12" name="文本框 11">
            <a:extLst>
              <a:ext uri="{FF2B5EF4-FFF2-40B4-BE49-F238E27FC236}">
                <a16:creationId xmlns:a16="http://schemas.microsoft.com/office/drawing/2014/main" id="{67BDAE37-B120-45CF-B7A8-1F43F8383D88}"/>
              </a:ext>
            </a:extLst>
          </p:cNvPr>
          <p:cNvSpPr txBox="1"/>
          <p:nvPr/>
        </p:nvSpPr>
        <p:spPr>
          <a:xfrm>
            <a:off x="4142116" y="5274602"/>
            <a:ext cx="1569660" cy="369332"/>
          </a:xfrm>
          <a:prstGeom prst="rect">
            <a:avLst/>
          </a:prstGeom>
          <a:noFill/>
        </p:spPr>
        <p:txBody>
          <a:bodyPr wrap="none" rtlCol="0">
            <a:spAutoFit/>
          </a:bodyPr>
          <a:lstStyle/>
          <a:p>
            <a:r>
              <a:rPr lang="zh-CN" altLang="en-US" dirty="0"/>
              <a:t>人脸识别系统</a:t>
            </a:r>
          </a:p>
        </p:txBody>
      </p:sp>
      <p:cxnSp>
        <p:nvCxnSpPr>
          <p:cNvPr id="13" name="直接箭头连接符 12">
            <a:extLst>
              <a:ext uri="{FF2B5EF4-FFF2-40B4-BE49-F238E27FC236}">
                <a16:creationId xmlns:a16="http://schemas.microsoft.com/office/drawing/2014/main" id="{3898A8F1-9C9B-4FC8-9BCA-A016BC6A9559}"/>
              </a:ext>
            </a:extLst>
          </p:cNvPr>
          <p:cNvCxnSpPr/>
          <p:nvPr/>
        </p:nvCxnSpPr>
        <p:spPr>
          <a:xfrm flipH="1">
            <a:off x="1339075" y="4232747"/>
            <a:ext cx="15390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7565316-EE3C-40DA-A3E7-EE8D0833BF72}"/>
              </a:ext>
            </a:extLst>
          </p:cNvPr>
          <p:cNvSpPr txBox="1"/>
          <p:nvPr/>
        </p:nvSpPr>
        <p:spPr>
          <a:xfrm>
            <a:off x="1374553" y="3772802"/>
            <a:ext cx="1569660" cy="369332"/>
          </a:xfrm>
          <a:prstGeom prst="rect">
            <a:avLst/>
          </a:prstGeom>
          <a:noFill/>
        </p:spPr>
        <p:txBody>
          <a:bodyPr wrap="none" rtlCol="0">
            <a:spAutoFit/>
          </a:bodyPr>
          <a:lstStyle/>
          <a:p>
            <a:r>
              <a:rPr lang="zh-CN" altLang="en-US" dirty="0"/>
              <a:t>传出控制结果</a:t>
            </a:r>
          </a:p>
        </p:txBody>
      </p:sp>
      <p:grpSp>
        <p:nvGrpSpPr>
          <p:cNvPr id="15" name="组合 14">
            <a:extLst>
              <a:ext uri="{FF2B5EF4-FFF2-40B4-BE49-F238E27FC236}">
                <a16:creationId xmlns:a16="http://schemas.microsoft.com/office/drawing/2014/main" id="{B0F5E330-AFB6-4788-AD4C-34876FD2B8B8}"/>
              </a:ext>
            </a:extLst>
          </p:cNvPr>
          <p:cNvGrpSpPr/>
          <p:nvPr/>
        </p:nvGrpSpPr>
        <p:grpSpPr>
          <a:xfrm>
            <a:off x="5213803" y="-885825"/>
            <a:ext cx="1771650" cy="1771650"/>
            <a:chOff x="4953000" y="-877810"/>
            <a:chExt cx="1771650" cy="1771650"/>
          </a:xfrm>
        </p:grpSpPr>
        <p:sp>
          <p:nvSpPr>
            <p:cNvPr id="16" name="菱形 15">
              <a:extLst>
                <a:ext uri="{FF2B5EF4-FFF2-40B4-BE49-F238E27FC236}">
                  <a16:creationId xmlns:a16="http://schemas.microsoft.com/office/drawing/2014/main" id="{C94EF234-767A-40EC-ADD3-253E5FB79BDF}"/>
                </a:ext>
              </a:extLst>
            </p:cNvPr>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two-leaves_78415">
              <a:extLst>
                <a:ext uri="{FF2B5EF4-FFF2-40B4-BE49-F238E27FC236}">
                  <a16:creationId xmlns:a16="http://schemas.microsoft.com/office/drawing/2014/main" id="{DAE279E6-78E7-4165-8A99-CB8C1ADE0BE9}"/>
                </a:ext>
              </a:extLst>
            </p:cNvPr>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grpSp>
        <p:nvGrpSpPr>
          <p:cNvPr id="19" name="íṧlidè">
            <a:extLst>
              <a:ext uri="{FF2B5EF4-FFF2-40B4-BE49-F238E27FC236}">
                <a16:creationId xmlns:a16="http://schemas.microsoft.com/office/drawing/2014/main" id="{D936B87A-49A2-4421-8E55-DDA5DD6B2512}"/>
              </a:ext>
            </a:extLst>
          </p:cNvPr>
          <p:cNvGrpSpPr/>
          <p:nvPr/>
        </p:nvGrpSpPr>
        <p:grpSpPr>
          <a:xfrm>
            <a:off x="460374" y="249747"/>
            <a:ext cx="1425820" cy="1425820"/>
            <a:chOff x="2494869" y="1558566"/>
            <a:chExt cx="1008112" cy="1008112"/>
          </a:xfrm>
        </p:grpSpPr>
        <p:sp>
          <p:nvSpPr>
            <p:cNvPr id="21" name="í$ḻîḍe">
              <a:extLst>
                <a:ext uri="{FF2B5EF4-FFF2-40B4-BE49-F238E27FC236}">
                  <a16:creationId xmlns:a16="http://schemas.microsoft.com/office/drawing/2014/main" id="{C2052009-B35A-4272-9ECF-623BED2DBD12}"/>
                </a:ext>
              </a:extLst>
            </p:cNvPr>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22" name="iš1ïḍè">
              <a:extLst>
                <a:ext uri="{FF2B5EF4-FFF2-40B4-BE49-F238E27FC236}">
                  <a16:creationId xmlns:a16="http://schemas.microsoft.com/office/drawing/2014/main" id="{183A31D2-D7AD-4F84-ADA1-32A2EFC68FEF}"/>
                </a:ext>
              </a:extLst>
            </p:cNvPr>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23" name="îṥľíde">
              <a:extLst>
                <a:ext uri="{FF2B5EF4-FFF2-40B4-BE49-F238E27FC236}">
                  <a16:creationId xmlns:a16="http://schemas.microsoft.com/office/drawing/2014/main" id="{9993D8EB-71D7-45D0-90DD-EA501A68DDE3}"/>
                </a:ext>
              </a:extLst>
            </p:cNvPr>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24" name="文本框 23">
            <a:extLst>
              <a:ext uri="{FF2B5EF4-FFF2-40B4-BE49-F238E27FC236}">
                <a16:creationId xmlns:a16="http://schemas.microsoft.com/office/drawing/2014/main" id="{3066A707-7318-4319-86EF-0CA89CA2D4E2}"/>
              </a:ext>
            </a:extLst>
          </p:cNvPr>
          <p:cNvSpPr txBox="1"/>
          <p:nvPr/>
        </p:nvSpPr>
        <p:spPr>
          <a:xfrm>
            <a:off x="3040916" y="957106"/>
            <a:ext cx="1660000" cy="369332"/>
          </a:xfrm>
          <a:prstGeom prst="rect">
            <a:avLst/>
          </a:prstGeom>
          <a:noFill/>
        </p:spPr>
        <p:txBody>
          <a:bodyPr wrap="square" rtlCol="0">
            <a:spAutoFit/>
          </a:bodyPr>
          <a:lstStyle/>
          <a:p>
            <a:r>
              <a:rPr lang="zh-CN" altLang="en-US" b="1" dirty="0"/>
              <a:t>实现过程</a:t>
            </a:r>
          </a:p>
        </p:txBody>
      </p:sp>
    </p:spTree>
    <p:extLst>
      <p:ext uri="{BB962C8B-B14F-4D97-AF65-F5344CB8AC3E}">
        <p14:creationId xmlns:p14="http://schemas.microsoft.com/office/powerpoint/2010/main" val="346086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B0F5E330-AFB6-4788-AD4C-34876FD2B8B8}"/>
              </a:ext>
            </a:extLst>
          </p:cNvPr>
          <p:cNvGrpSpPr/>
          <p:nvPr/>
        </p:nvGrpSpPr>
        <p:grpSpPr>
          <a:xfrm>
            <a:off x="5213803" y="-885825"/>
            <a:ext cx="1771650" cy="1771650"/>
            <a:chOff x="4953000" y="-877810"/>
            <a:chExt cx="1771650" cy="1771650"/>
          </a:xfrm>
        </p:grpSpPr>
        <p:sp>
          <p:nvSpPr>
            <p:cNvPr id="16" name="菱形 15">
              <a:extLst>
                <a:ext uri="{FF2B5EF4-FFF2-40B4-BE49-F238E27FC236}">
                  <a16:creationId xmlns:a16="http://schemas.microsoft.com/office/drawing/2014/main" id="{C94EF234-767A-40EC-ADD3-253E5FB79BDF}"/>
                </a:ext>
              </a:extLst>
            </p:cNvPr>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two-leaves_78415">
              <a:extLst>
                <a:ext uri="{FF2B5EF4-FFF2-40B4-BE49-F238E27FC236}">
                  <a16:creationId xmlns:a16="http://schemas.microsoft.com/office/drawing/2014/main" id="{DAE279E6-78E7-4165-8A99-CB8C1ADE0BE9}"/>
                </a:ext>
              </a:extLst>
            </p:cNvPr>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19" name="íṧlidè">
            <a:extLst>
              <a:ext uri="{FF2B5EF4-FFF2-40B4-BE49-F238E27FC236}">
                <a16:creationId xmlns:a16="http://schemas.microsoft.com/office/drawing/2014/main" id="{D936B87A-49A2-4421-8E55-DDA5DD6B2512}"/>
              </a:ext>
            </a:extLst>
          </p:cNvPr>
          <p:cNvGrpSpPr/>
          <p:nvPr/>
        </p:nvGrpSpPr>
        <p:grpSpPr>
          <a:xfrm>
            <a:off x="460374" y="249747"/>
            <a:ext cx="1425820" cy="1425820"/>
            <a:chOff x="2494869" y="1558566"/>
            <a:chExt cx="1008112" cy="1008112"/>
          </a:xfrm>
        </p:grpSpPr>
        <p:sp>
          <p:nvSpPr>
            <p:cNvPr id="21" name="í$ḻîḍe">
              <a:extLst>
                <a:ext uri="{FF2B5EF4-FFF2-40B4-BE49-F238E27FC236}">
                  <a16:creationId xmlns:a16="http://schemas.microsoft.com/office/drawing/2014/main" id="{C2052009-B35A-4272-9ECF-623BED2DBD12}"/>
                </a:ext>
              </a:extLst>
            </p:cNvPr>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22" name="iš1ïḍè">
              <a:extLst>
                <a:ext uri="{FF2B5EF4-FFF2-40B4-BE49-F238E27FC236}">
                  <a16:creationId xmlns:a16="http://schemas.microsoft.com/office/drawing/2014/main" id="{183A31D2-D7AD-4F84-ADA1-32A2EFC68FEF}"/>
                </a:ext>
              </a:extLst>
            </p:cNvPr>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23" name="îṥľíde">
              <a:extLst>
                <a:ext uri="{FF2B5EF4-FFF2-40B4-BE49-F238E27FC236}">
                  <a16:creationId xmlns:a16="http://schemas.microsoft.com/office/drawing/2014/main" id="{9993D8EB-71D7-45D0-90DD-EA501A68DDE3}"/>
                </a:ext>
              </a:extLst>
            </p:cNvPr>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24" name="文本框 23">
            <a:extLst>
              <a:ext uri="{FF2B5EF4-FFF2-40B4-BE49-F238E27FC236}">
                <a16:creationId xmlns:a16="http://schemas.microsoft.com/office/drawing/2014/main" id="{3066A707-7318-4319-86EF-0CA89CA2D4E2}"/>
              </a:ext>
            </a:extLst>
          </p:cNvPr>
          <p:cNvSpPr txBox="1"/>
          <p:nvPr/>
        </p:nvSpPr>
        <p:spPr>
          <a:xfrm>
            <a:off x="3040915" y="957106"/>
            <a:ext cx="23354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远程控制实现过程</a:t>
            </a:r>
          </a:p>
        </p:txBody>
      </p:sp>
      <p:pic>
        <p:nvPicPr>
          <p:cNvPr id="18" name="图片 17">
            <a:extLst>
              <a:ext uri="{FF2B5EF4-FFF2-40B4-BE49-F238E27FC236}">
                <a16:creationId xmlns:a16="http://schemas.microsoft.com/office/drawing/2014/main" id="{D5EBFFD1-8286-4C00-8C1A-29D39E6FB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990" y="3158554"/>
            <a:ext cx="8071804" cy="2462997"/>
          </a:xfrm>
          <a:prstGeom prst="rect">
            <a:avLst/>
          </a:prstGeom>
        </p:spPr>
      </p:pic>
      <p:sp>
        <p:nvSpPr>
          <p:cNvPr id="25" name="文本框 24">
            <a:extLst>
              <a:ext uri="{FF2B5EF4-FFF2-40B4-BE49-F238E27FC236}">
                <a16:creationId xmlns:a16="http://schemas.microsoft.com/office/drawing/2014/main" id="{399F4CC8-0071-4D37-A348-CDAD4560C298}"/>
              </a:ext>
            </a:extLst>
          </p:cNvPr>
          <p:cNvSpPr txBox="1"/>
          <p:nvPr/>
        </p:nvSpPr>
        <p:spPr>
          <a:xfrm>
            <a:off x="3039000" y="1313165"/>
            <a:ext cx="715363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 通过 </a:t>
            </a: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JAVA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语言调用安卓系统自带的蓝牙驱动提供的接口来发送接收指令</a:t>
            </a: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将显示接收到的传感器获取的一些环境指标，例如，湿度，温度等，用户可以根据这些指标来打开关闭空调，湿化器等来调节。</a:t>
            </a:r>
            <a:endPar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将提供一些自动化功能，当开启自动化家居管理时，</a:t>
            </a: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将自动地根据环境指标发出一些调节指令给主控，主控根据指令内容有机地进行调节，从而使得室内环境更加舒适。</a:t>
            </a:r>
            <a:endPar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endParaRPr>
          </a:p>
        </p:txBody>
      </p:sp>
    </p:spTree>
    <p:extLst>
      <p:ext uri="{BB962C8B-B14F-4D97-AF65-F5344CB8AC3E}">
        <p14:creationId xmlns:p14="http://schemas.microsoft.com/office/powerpoint/2010/main" val="149764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6" name="文本框 25">
            <a:extLst>
              <a:ext uri="{FF2B5EF4-FFF2-40B4-BE49-F238E27FC236}">
                <a16:creationId xmlns:a16="http://schemas.microsoft.com/office/drawing/2014/main" id="{AC69C27A-8B35-4B31-A736-A00E523499CA}"/>
              </a:ext>
            </a:extLst>
          </p:cNvPr>
          <p:cNvSpPr txBox="1"/>
          <p:nvPr/>
        </p:nvSpPr>
        <p:spPr>
          <a:xfrm>
            <a:off x="3593987" y="1273074"/>
            <a:ext cx="5004026" cy="523220"/>
          </a:xfrm>
          <a:prstGeom prst="rect">
            <a:avLst/>
          </a:prstGeom>
          <a:noFill/>
        </p:spPr>
        <p:txBody>
          <a:bodyPr wrap="square" rtlCol="0">
            <a:spAutoFit/>
          </a:bodyPr>
          <a:lstStyle/>
          <a:p>
            <a:pPr algn="ctr"/>
            <a:r>
              <a:rPr lang="en-US" altLang="zh-CN" sz="2800" b="1" kern="2200" spc="500" dirty="0"/>
              <a:t>STM32</a:t>
            </a:r>
            <a:r>
              <a:rPr lang="zh-CN" altLang="en-US" sz="2800" b="1" kern="2200" spc="500" dirty="0"/>
              <a:t>硬件部分介绍</a:t>
            </a:r>
          </a:p>
        </p:txBody>
      </p:sp>
      <p:sp>
        <p:nvSpPr>
          <p:cNvPr id="6" name="文本框 5">
            <a:extLst>
              <a:ext uri="{FF2B5EF4-FFF2-40B4-BE49-F238E27FC236}">
                <a16:creationId xmlns:a16="http://schemas.microsoft.com/office/drawing/2014/main" id="{5D0E364D-7A9D-4D65-BF74-0E9F98C9E0B4}"/>
              </a:ext>
            </a:extLst>
          </p:cNvPr>
          <p:cNvSpPr txBox="1"/>
          <p:nvPr/>
        </p:nvSpPr>
        <p:spPr>
          <a:xfrm>
            <a:off x="8404657" y="2068261"/>
            <a:ext cx="1144465" cy="369332"/>
          </a:xfrm>
          <a:prstGeom prst="rect">
            <a:avLst/>
          </a:prstGeom>
          <a:noFill/>
        </p:spPr>
        <p:txBody>
          <a:bodyPr wrap="square" rtlCol="0">
            <a:spAutoFit/>
          </a:bodyPr>
          <a:lstStyle/>
          <a:p>
            <a:r>
              <a:rPr lang="zh-CN" altLang="en-US" b="1" dirty="0"/>
              <a:t>温度模块</a:t>
            </a:r>
          </a:p>
        </p:txBody>
      </p:sp>
      <p:sp>
        <p:nvSpPr>
          <p:cNvPr id="8" name="文本框 7">
            <a:extLst>
              <a:ext uri="{FF2B5EF4-FFF2-40B4-BE49-F238E27FC236}">
                <a16:creationId xmlns:a16="http://schemas.microsoft.com/office/drawing/2014/main" id="{A75AFF0A-5A33-43E3-A8BD-7D2423B37A66}"/>
              </a:ext>
            </a:extLst>
          </p:cNvPr>
          <p:cNvSpPr txBox="1"/>
          <p:nvPr/>
        </p:nvSpPr>
        <p:spPr>
          <a:xfrm>
            <a:off x="8404657" y="2252927"/>
            <a:ext cx="3565133" cy="1769715"/>
          </a:xfrm>
          <a:prstGeom prst="rect">
            <a:avLst/>
          </a:prstGeom>
          <a:noFill/>
        </p:spPr>
        <p:txBody>
          <a:bodyPr wrap="square" rtlCol="0">
            <a:spAutoFit/>
          </a:bodyPr>
          <a:lstStyle/>
          <a:p>
            <a:endParaRPr lang="en-US" altLang="zh-CN" dirty="0"/>
          </a:p>
          <a:p>
            <a:r>
              <a:rPr lang="en-US" altLang="zh-CN" sz="1100" dirty="0"/>
              <a:t>DHT22</a:t>
            </a:r>
            <a:r>
              <a:rPr lang="zh-CN" altLang="zh-CN" sz="1100" dirty="0"/>
              <a:t>数字温湿度传感器是一款含有已校准数字信号输出的温湿度复合传感器</a:t>
            </a:r>
            <a:r>
              <a:rPr lang="en-US" altLang="zh-CN" sz="1100" dirty="0"/>
              <a:t>,</a:t>
            </a:r>
            <a:r>
              <a:rPr lang="zh-CN" altLang="zh-CN" sz="1100" dirty="0"/>
              <a:t>温湿度精度较高，响应时间较快，且测量范围适用于测量室内温湿度</a:t>
            </a:r>
          </a:p>
          <a:p>
            <a:r>
              <a:rPr lang="zh-CN" altLang="zh-CN" sz="1100" dirty="0"/>
              <a:t>功能：</a:t>
            </a:r>
            <a:r>
              <a:rPr lang="en-US" altLang="zh-CN" sz="1100" dirty="0"/>
              <a:t>1</a:t>
            </a:r>
            <a:r>
              <a:rPr lang="zh-CN" altLang="zh-CN" sz="1100" dirty="0"/>
              <a:t>、实时测量室内温湿度环境。</a:t>
            </a:r>
            <a:endParaRPr lang="en-US" altLang="zh-CN" sz="1100" dirty="0"/>
          </a:p>
          <a:p>
            <a:r>
              <a:rPr lang="en-US" altLang="zh-CN" sz="1100" dirty="0"/>
              <a:t>          2</a:t>
            </a:r>
            <a:r>
              <a:rPr lang="zh-CN" altLang="zh-CN" sz="1100" dirty="0"/>
              <a:t>、设置温度预警功能若高温则有可能发生火灾。</a:t>
            </a:r>
            <a:r>
              <a:rPr lang="en-US" altLang="zh-CN" dirty="0"/>
              <a:t>	</a:t>
            </a:r>
            <a:endParaRPr lang="zh-CN" altLang="zh-CN" dirty="0"/>
          </a:p>
          <a:p>
            <a:endParaRPr lang="zh-CN" altLang="en-US" dirty="0"/>
          </a:p>
        </p:txBody>
      </p:sp>
      <p:pic>
        <p:nvPicPr>
          <p:cNvPr id="28" name="图片 27">
            <a:extLst>
              <a:ext uri="{FF2B5EF4-FFF2-40B4-BE49-F238E27FC236}">
                <a16:creationId xmlns:a16="http://schemas.microsoft.com/office/drawing/2014/main" id="{194B8A2A-F465-4677-B332-1A2C0229F229}"/>
              </a:ext>
            </a:extLst>
          </p:cNvPr>
          <p:cNvPicPr/>
          <p:nvPr/>
        </p:nvPicPr>
        <p:blipFill>
          <a:blip r:embed="rId4" cstate="print"/>
          <a:srcRect/>
          <a:stretch>
            <a:fillRect/>
          </a:stretch>
        </p:blipFill>
        <p:spPr bwMode="auto">
          <a:xfrm>
            <a:off x="8404657" y="3589070"/>
            <a:ext cx="3376167" cy="2945274"/>
          </a:xfrm>
          <a:prstGeom prst="rect">
            <a:avLst/>
          </a:prstGeom>
          <a:noFill/>
          <a:ln w="9525">
            <a:noFill/>
            <a:miter lim="800000"/>
            <a:headEnd/>
            <a:tailEnd/>
          </a:ln>
        </p:spPr>
      </p:pic>
      <p:sp>
        <p:nvSpPr>
          <p:cNvPr id="15" name="文本框 14">
            <a:extLst>
              <a:ext uri="{FF2B5EF4-FFF2-40B4-BE49-F238E27FC236}">
                <a16:creationId xmlns:a16="http://schemas.microsoft.com/office/drawing/2014/main" id="{6D82F51F-C89C-48EE-A39D-D36B4CC04BDB}"/>
              </a:ext>
            </a:extLst>
          </p:cNvPr>
          <p:cNvSpPr txBox="1"/>
          <p:nvPr/>
        </p:nvSpPr>
        <p:spPr>
          <a:xfrm>
            <a:off x="540402" y="2068261"/>
            <a:ext cx="1744959" cy="369332"/>
          </a:xfrm>
          <a:prstGeom prst="rect">
            <a:avLst/>
          </a:prstGeom>
          <a:noFill/>
        </p:spPr>
        <p:txBody>
          <a:bodyPr wrap="square" rtlCol="0">
            <a:spAutoFit/>
          </a:bodyPr>
          <a:lstStyle/>
          <a:p>
            <a:r>
              <a:rPr lang="en-US" altLang="zh-CN" b="1" dirty="0"/>
              <a:t>STM32</a:t>
            </a:r>
            <a:r>
              <a:rPr lang="zh-CN" altLang="en-US" b="1" dirty="0"/>
              <a:t>主板</a:t>
            </a:r>
          </a:p>
        </p:txBody>
      </p:sp>
      <p:pic>
        <p:nvPicPr>
          <p:cNvPr id="4" name="图片 3">
            <a:extLst>
              <a:ext uri="{FF2B5EF4-FFF2-40B4-BE49-F238E27FC236}">
                <a16:creationId xmlns:a16="http://schemas.microsoft.com/office/drawing/2014/main" id="{D68A7C45-6148-43FD-9CF5-B4B4404737EB}"/>
              </a:ext>
            </a:extLst>
          </p:cNvPr>
          <p:cNvPicPr>
            <a:picLocks noChangeAspect="1"/>
          </p:cNvPicPr>
          <p:nvPr/>
        </p:nvPicPr>
        <p:blipFill rotWithShape="1">
          <a:blip r:embed="rId5">
            <a:extLst>
              <a:ext uri="{28A0092B-C50C-407E-A947-70E740481C1C}">
                <a14:useLocalDpi xmlns:a14="http://schemas.microsoft.com/office/drawing/2010/main" val="0"/>
              </a:ext>
            </a:extLst>
          </a:blip>
          <a:srcRect t="19077"/>
          <a:stretch/>
        </p:blipFill>
        <p:spPr>
          <a:xfrm>
            <a:off x="437525" y="2777706"/>
            <a:ext cx="5950839" cy="3910261"/>
          </a:xfrm>
          <a:prstGeom prst="rect">
            <a:avLst/>
          </a:prstGeom>
        </p:spPr>
      </p:pic>
      <p:sp>
        <p:nvSpPr>
          <p:cNvPr id="18" name="文本框 17">
            <a:extLst>
              <a:ext uri="{FF2B5EF4-FFF2-40B4-BE49-F238E27FC236}">
                <a16:creationId xmlns:a16="http://schemas.microsoft.com/office/drawing/2014/main" id="{B7C65DB6-9B77-452B-BC9D-82795532EB0C}"/>
              </a:ext>
            </a:extLst>
          </p:cNvPr>
          <p:cNvSpPr txBox="1"/>
          <p:nvPr/>
        </p:nvSpPr>
        <p:spPr>
          <a:xfrm>
            <a:off x="540402" y="2118441"/>
            <a:ext cx="1883621" cy="1092607"/>
          </a:xfrm>
          <a:prstGeom prst="rect">
            <a:avLst/>
          </a:prstGeom>
          <a:noFill/>
        </p:spPr>
        <p:txBody>
          <a:bodyPr wrap="square" rtlCol="0">
            <a:spAutoFit/>
          </a:bodyPr>
          <a:lstStyle/>
          <a:p>
            <a:endParaRPr lang="en-US" altLang="zh-CN" dirty="0"/>
          </a:p>
          <a:p>
            <a:r>
              <a:rPr lang="en-US" altLang="zh-CN" sz="1100" dirty="0"/>
              <a:t>STM32F103ZET6</a:t>
            </a:r>
            <a:r>
              <a:rPr lang="en-US" altLang="zh-CN" dirty="0"/>
              <a:t>	</a:t>
            </a:r>
            <a:endParaRPr lang="zh-CN" altLang="zh-CN" dirty="0"/>
          </a:p>
          <a:p>
            <a:endParaRPr lang="zh-CN" altLang="en-US" dirty="0"/>
          </a:p>
        </p:txBody>
      </p:sp>
    </p:spTree>
    <p:extLst>
      <p:ext uri="{BB962C8B-B14F-4D97-AF65-F5344CB8AC3E}">
        <p14:creationId xmlns:p14="http://schemas.microsoft.com/office/powerpoint/2010/main" val="1975104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6" name="文本框 25">
            <a:extLst>
              <a:ext uri="{FF2B5EF4-FFF2-40B4-BE49-F238E27FC236}">
                <a16:creationId xmlns:a16="http://schemas.microsoft.com/office/drawing/2014/main" id="{AC69C27A-8B35-4B31-A736-A00E523499CA}"/>
              </a:ext>
            </a:extLst>
          </p:cNvPr>
          <p:cNvSpPr txBox="1"/>
          <p:nvPr/>
        </p:nvSpPr>
        <p:spPr>
          <a:xfrm>
            <a:off x="3593987" y="1273074"/>
            <a:ext cx="5004026" cy="523220"/>
          </a:xfrm>
          <a:prstGeom prst="rect">
            <a:avLst/>
          </a:prstGeom>
          <a:noFill/>
        </p:spPr>
        <p:txBody>
          <a:bodyPr wrap="square" rtlCol="0">
            <a:spAutoFit/>
          </a:bodyPr>
          <a:lstStyle/>
          <a:p>
            <a:pPr algn="ctr"/>
            <a:r>
              <a:rPr lang="en-US" altLang="zh-CN" sz="2800" b="1" kern="2200" spc="500" dirty="0"/>
              <a:t>STM32</a:t>
            </a:r>
            <a:r>
              <a:rPr lang="zh-CN" altLang="en-US" sz="2800" b="1" kern="2200" spc="500" dirty="0"/>
              <a:t>硬件部分介绍</a:t>
            </a:r>
          </a:p>
        </p:txBody>
      </p:sp>
      <p:sp>
        <p:nvSpPr>
          <p:cNvPr id="6" name="文本框 5">
            <a:extLst>
              <a:ext uri="{FF2B5EF4-FFF2-40B4-BE49-F238E27FC236}">
                <a16:creationId xmlns:a16="http://schemas.microsoft.com/office/drawing/2014/main" id="{5D0E364D-7A9D-4D65-BF74-0E9F98C9E0B4}"/>
              </a:ext>
            </a:extLst>
          </p:cNvPr>
          <p:cNvSpPr txBox="1"/>
          <p:nvPr/>
        </p:nvSpPr>
        <p:spPr>
          <a:xfrm>
            <a:off x="7453548" y="2068261"/>
            <a:ext cx="1144465" cy="369332"/>
          </a:xfrm>
          <a:prstGeom prst="rect">
            <a:avLst/>
          </a:prstGeom>
          <a:noFill/>
        </p:spPr>
        <p:txBody>
          <a:bodyPr wrap="square" rtlCol="0">
            <a:spAutoFit/>
          </a:bodyPr>
          <a:lstStyle/>
          <a:p>
            <a:r>
              <a:rPr lang="zh-CN" altLang="zh-CN" b="1" dirty="0"/>
              <a:t>时钟模块</a:t>
            </a:r>
            <a:endParaRPr lang="zh-CN" altLang="en-US" b="1" dirty="0"/>
          </a:p>
        </p:txBody>
      </p:sp>
      <p:sp>
        <p:nvSpPr>
          <p:cNvPr id="8" name="文本框 7">
            <a:extLst>
              <a:ext uri="{FF2B5EF4-FFF2-40B4-BE49-F238E27FC236}">
                <a16:creationId xmlns:a16="http://schemas.microsoft.com/office/drawing/2014/main" id="{A75AFF0A-5A33-43E3-A8BD-7D2423B37A66}"/>
              </a:ext>
            </a:extLst>
          </p:cNvPr>
          <p:cNvSpPr txBox="1"/>
          <p:nvPr/>
        </p:nvSpPr>
        <p:spPr>
          <a:xfrm>
            <a:off x="7462560" y="2262986"/>
            <a:ext cx="4053704" cy="1261884"/>
          </a:xfrm>
          <a:prstGeom prst="rect">
            <a:avLst/>
          </a:prstGeom>
          <a:noFill/>
        </p:spPr>
        <p:txBody>
          <a:bodyPr wrap="square" rtlCol="0">
            <a:spAutoFit/>
          </a:bodyPr>
          <a:lstStyle/>
          <a:p>
            <a:endParaRPr lang="en-US" altLang="zh-CN" dirty="0"/>
          </a:p>
          <a:p>
            <a:r>
              <a:rPr lang="zh-CN" altLang="en-US" sz="1100" dirty="0">
                <a:latin typeface="+mj-lt"/>
              </a:rPr>
              <a:t>具有涓细电流充电能力的低功耗实时时钟芯片。它可以对年、月、日、周、时、分、秒进行计时，且具有闰年补偿等多种功能。可用</a:t>
            </a:r>
            <a:r>
              <a:rPr lang="en-US" altLang="zh-CN" sz="1100" dirty="0">
                <a:latin typeface="+mj-lt"/>
              </a:rPr>
              <a:t>SCLK</a:t>
            </a:r>
            <a:r>
              <a:rPr lang="zh-CN" altLang="en-US" sz="1100" dirty="0">
                <a:latin typeface="+mj-lt"/>
              </a:rPr>
              <a:t>、</a:t>
            </a:r>
            <a:r>
              <a:rPr lang="en-US" altLang="zh-CN" sz="1100" dirty="0">
                <a:latin typeface="+mj-lt"/>
              </a:rPr>
              <a:t>RST</a:t>
            </a:r>
            <a:r>
              <a:rPr lang="zh-CN" altLang="en-US" sz="1100" dirty="0">
                <a:latin typeface="+mj-lt"/>
              </a:rPr>
              <a:t>、</a:t>
            </a:r>
            <a:r>
              <a:rPr lang="en-US" altLang="zh-CN" sz="1100" dirty="0">
                <a:latin typeface="+mj-lt"/>
              </a:rPr>
              <a:t>I/O</a:t>
            </a:r>
            <a:r>
              <a:rPr lang="zh-CN" altLang="en-US" sz="1100" dirty="0">
                <a:latin typeface="+mj-lt"/>
              </a:rPr>
              <a:t>三线接口</a:t>
            </a:r>
            <a:r>
              <a:rPr lang="en-US" altLang="zh-CN" sz="1100" dirty="0">
                <a:latin typeface="+mj-lt"/>
              </a:rPr>
              <a:t>CPU</a:t>
            </a:r>
            <a:r>
              <a:rPr lang="zh-CN" altLang="en-US" sz="1100" dirty="0">
                <a:latin typeface="+mj-lt"/>
              </a:rPr>
              <a:t>进行同步通信。</a:t>
            </a:r>
            <a:r>
              <a:rPr lang="en-US" altLang="zh-CN" dirty="0"/>
              <a:t>	</a:t>
            </a:r>
            <a:endParaRPr lang="zh-CN" altLang="zh-CN" dirty="0"/>
          </a:p>
          <a:p>
            <a:endParaRPr lang="zh-CN" altLang="en-US" dirty="0"/>
          </a:p>
        </p:txBody>
      </p:sp>
      <p:sp>
        <p:nvSpPr>
          <p:cNvPr id="15" name="文本框 14">
            <a:extLst>
              <a:ext uri="{FF2B5EF4-FFF2-40B4-BE49-F238E27FC236}">
                <a16:creationId xmlns:a16="http://schemas.microsoft.com/office/drawing/2014/main" id="{6D82F51F-C89C-48EE-A39D-D36B4CC04BDB}"/>
              </a:ext>
            </a:extLst>
          </p:cNvPr>
          <p:cNvSpPr txBox="1"/>
          <p:nvPr/>
        </p:nvSpPr>
        <p:spPr>
          <a:xfrm>
            <a:off x="540402" y="2068261"/>
            <a:ext cx="2228677" cy="369332"/>
          </a:xfrm>
          <a:prstGeom prst="rect">
            <a:avLst/>
          </a:prstGeom>
          <a:noFill/>
        </p:spPr>
        <p:txBody>
          <a:bodyPr wrap="square" rtlCol="0">
            <a:spAutoFit/>
          </a:bodyPr>
          <a:lstStyle/>
          <a:p>
            <a:r>
              <a:rPr lang="zh-CN" altLang="zh-CN" b="1" dirty="0"/>
              <a:t>人体红外感应模块</a:t>
            </a:r>
            <a:endParaRPr lang="zh-CN" altLang="en-US" b="1" dirty="0"/>
          </a:p>
        </p:txBody>
      </p:sp>
      <p:sp>
        <p:nvSpPr>
          <p:cNvPr id="2" name="文本框 1">
            <a:extLst>
              <a:ext uri="{FF2B5EF4-FFF2-40B4-BE49-F238E27FC236}">
                <a16:creationId xmlns:a16="http://schemas.microsoft.com/office/drawing/2014/main" id="{79D6B447-1CD1-492D-9620-4F3BF885E542}"/>
              </a:ext>
            </a:extLst>
          </p:cNvPr>
          <p:cNvSpPr txBox="1"/>
          <p:nvPr/>
        </p:nvSpPr>
        <p:spPr>
          <a:xfrm>
            <a:off x="540402" y="2542630"/>
            <a:ext cx="5015009" cy="1046440"/>
          </a:xfrm>
          <a:prstGeom prst="rect">
            <a:avLst/>
          </a:prstGeom>
          <a:noFill/>
        </p:spPr>
        <p:txBody>
          <a:bodyPr wrap="square" rtlCol="0">
            <a:spAutoFit/>
          </a:bodyPr>
          <a:lstStyle/>
          <a:p>
            <a:r>
              <a:rPr lang="en-US" altLang="zh-CN" sz="1100" dirty="0"/>
              <a:t>HC-SR501</a:t>
            </a:r>
            <a:r>
              <a:rPr lang="zh-CN" altLang="en-US" sz="1100" dirty="0"/>
              <a:t>可自动感应人体，感应范围较大，人进入其感应范围则输出高电平，人离开感应范围则自动延时关闭高电平，输出低电平。</a:t>
            </a:r>
          </a:p>
          <a:p>
            <a:r>
              <a:rPr lang="zh-CN" altLang="en-US" sz="1100" dirty="0"/>
              <a:t>功能：</a:t>
            </a:r>
            <a:r>
              <a:rPr lang="en-US" altLang="zh-CN" sz="1100" dirty="0"/>
              <a:t>1</a:t>
            </a:r>
            <a:r>
              <a:rPr lang="zh-CN" altLang="en-US" sz="1100" dirty="0"/>
              <a:t>、电源管控。当人体进入感应范围时，显示屏才进行工作，节省功耗。</a:t>
            </a:r>
          </a:p>
          <a:p>
            <a:r>
              <a:rPr lang="zh-CN" altLang="en-US" sz="1100" dirty="0"/>
              <a:t>          </a:t>
            </a:r>
            <a:r>
              <a:rPr lang="en-US" altLang="zh-CN" sz="1100" dirty="0"/>
              <a:t>2</a:t>
            </a:r>
            <a:r>
              <a:rPr lang="zh-CN" altLang="en-US" sz="1100" dirty="0"/>
              <a:t>、安防功能。可感应是否有人在家，有一定的防盗报警功能。</a:t>
            </a:r>
          </a:p>
          <a:p>
            <a:endParaRPr lang="zh-CN" altLang="en-US" dirty="0"/>
          </a:p>
        </p:txBody>
      </p:sp>
      <p:pic>
        <p:nvPicPr>
          <p:cNvPr id="19" name="图片 18">
            <a:extLst>
              <a:ext uri="{FF2B5EF4-FFF2-40B4-BE49-F238E27FC236}">
                <a16:creationId xmlns:a16="http://schemas.microsoft.com/office/drawing/2014/main" id="{5AE3101E-80F6-4BF2-B700-F0088BC3EA4D}"/>
              </a:ext>
            </a:extLst>
          </p:cNvPr>
          <p:cNvPicPr/>
          <p:nvPr/>
        </p:nvPicPr>
        <p:blipFill>
          <a:blip r:embed="rId4" cstate="print"/>
          <a:srcRect/>
          <a:stretch>
            <a:fillRect/>
          </a:stretch>
        </p:blipFill>
        <p:spPr bwMode="auto">
          <a:xfrm>
            <a:off x="540402" y="3429000"/>
            <a:ext cx="5274310" cy="3261360"/>
          </a:xfrm>
          <a:prstGeom prst="rect">
            <a:avLst/>
          </a:prstGeom>
          <a:noFill/>
          <a:ln w="9525">
            <a:noFill/>
            <a:miter lim="800000"/>
            <a:headEnd/>
            <a:tailEnd/>
          </a:ln>
        </p:spPr>
      </p:pic>
      <p:pic>
        <p:nvPicPr>
          <p:cNvPr id="20" name="图片 19">
            <a:extLst>
              <a:ext uri="{FF2B5EF4-FFF2-40B4-BE49-F238E27FC236}">
                <a16:creationId xmlns:a16="http://schemas.microsoft.com/office/drawing/2014/main" id="{AE7FF5D6-2647-48CF-9275-37EA665AA97C}"/>
              </a:ext>
            </a:extLst>
          </p:cNvPr>
          <p:cNvPicPr/>
          <p:nvPr/>
        </p:nvPicPr>
        <p:blipFill>
          <a:blip r:embed="rId5" cstate="print"/>
          <a:srcRect/>
          <a:stretch>
            <a:fillRect/>
          </a:stretch>
        </p:blipFill>
        <p:spPr bwMode="auto">
          <a:xfrm>
            <a:off x="7462560" y="3685055"/>
            <a:ext cx="4507230" cy="2865120"/>
          </a:xfrm>
          <a:prstGeom prst="rect">
            <a:avLst/>
          </a:prstGeom>
          <a:noFill/>
          <a:ln w="9525">
            <a:noFill/>
            <a:miter lim="800000"/>
            <a:headEnd/>
            <a:tailEnd/>
          </a:ln>
        </p:spPr>
      </p:pic>
    </p:spTree>
    <p:extLst>
      <p:ext uri="{BB962C8B-B14F-4D97-AF65-F5344CB8AC3E}">
        <p14:creationId xmlns:p14="http://schemas.microsoft.com/office/powerpoint/2010/main" val="1560064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6" name="文本框 25">
            <a:extLst>
              <a:ext uri="{FF2B5EF4-FFF2-40B4-BE49-F238E27FC236}">
                <a16:creationId xmlns:a16="http://schemas.microsoft.com/office/drawing/2014/main" id="{AC69C27A-8B35-4B31-A736-A00E523499CA}"/>
              </a:ext>
            </a:extLst>
          </p:cNvPr>
          <p:cNvSpPr txBox="1"/>
          <p:nvPr/>
        </p:nvSpPr>
        <p:spPr>
          <a:xfrm>
            <a:off x="3593987" y="1273074"/>
            <a:ext cx="5004026" cy="523220"/>
          </a:xfrm>
          <a:prstGeom prst="rect">
            <a:avLst/>
          </a:prstGeom>
          <a:noFill/>
        </p:spPr>
        <p:txBody>
          <a:bodyPr wrap="square" rtlCol="0">
            <a:spAutoFit/>
          </a:bodyPr>
          <a:lstStyle/>
          <a:p>
            <a:pPr algn="ctr"/>
            <a:r>
              <a:rPr lang="en-US" altLang="zh-CN" sz="2800" b="1" kern="2200" spc="500" dirty="0"/>
              <a:t>STM32</a:t>
            </a:r>
            <a:r>
              <a:rPr lang="zh-CN" altLang="en-US" sz="2800" b="1" kern="2200" spc="500" dirty="0"/>
              <a:t>硬件部分介绍</a:t>
            </a:r>
          </a:p>
        </p:txBody>
      </p:sp>
      <p:sp>
        <p:nvSpPr>
          <p:cNvPr id="15" name="文本框 14">
            <a:extLst>
              <a:ext uri="{FF2B5EF4-FFF2-40B4-BE49-F238E27FC236}">
                <a16:creationId xmlns:a16="http://schemas.microsoft.com/office/drawing/2014/main" id="{6D82F51F-C89C-48EE-A39D-D36B4CC04BDB}"/>
              </a:ext>
            </a:extLst>
          </p:cNvPr>
          <p:cNvSpPr txBox="1"/>
          <p:nvPr/>
        </p:nvSpPr>
        <p:spPr>
          <a:xfrm>
            <a:off x="1720026" y="2353433"/>
            <a:ext cx="2228677" cy="369332"/>
          </a:xfrm>
          <a:prstGeom prst="rect">
            <a:avLst/>
          </a:prstGeom>
          <a:noFill/>
        </p:spPr>
        <p:txBody>
          <a:bodyPr wrap="square" rtlCol="0">
            <a:spAutoFit/>
          </a:bodyPr>
          <a:lstStyle/>
          <a:p>
            <a:r>
              <a:rPr lang="zh-CN" altLang="zh-CN" b="1" dirty="0"/>
              <a:t>显示模块</a:t>
            </a:r>
            <a:endParaRPr lang="zh-CN" altLang="en-US" b="1" dirty="0"/>
          </a:p>
        </p:txBody>
      </p:sp>
      <p:sp>
        <p:nvSpPr>
          <p:cNvPr id="2" name="文本框 1">
            <a:extLst>
              <a:ext uri="{FF2B5EF4-FFF2-40B4-BE49-F238E27FC236}">
                <a16:creationId xmlns:a16="http://schemas.microsoft.com/office/drawing/2014/main" id="{79D6B447-1CD1-492D-9620-4F3BF885E542}"/>
              </a:ext>
            </a:extLst>
          </p:cNvPr>
          <p:cNvSpPr txBox="1"/>
          <p:nvPr/>
        </p:nvSpPr>
        <p:spPr>
          <a:xfrm>
            <a:off x="1720027" y="2827802"/>
            <a:ext cx="2651372" cy="1384995"/>
          </a:xfrm>
          <a:prstGeom prst="rect">
            <a:avLst/>
          </a:prstGeom>
          <a:noFill/>
        </p:spPr>
        <p:txBody>
          <a:bodyPr wrap="square" rtlCol="0">
            <a:spAutoFit/>
          </a:bodyPr>
          <a:lstStyle/>
          <a:p>
            <a:r>
              <a:rPr lang="en-US" altLang="zh-CN" sz="1100" dirty="0"/>
              <a:t>LCD12864</a:t>
            </a:r>
            <a:r>
              <a:rPr lang="zh-CN" altLang="en-US" sz="1100" dirty="0"/>
              <a:t>液晶显示模块内置</a:t>
            </a:r>
            <a:r>
              <a:rPr lang="en-US" altLang="zh-CN" sz="1100" dirty="0"/>
              <a:t>ST7920</a:t>
            </a:r>
            <a:r>
              <a:rPr lang="zh-CN" altLang="en-US" sz="1100" dirty="0"/>
              <a:t>液晶驱动芯片，内含中英文字库，可用并行或串行方式进行命令或数据读写。</a:t>
            </a:r>
          </a:p>
          <a:p>
            <a:endParaRPr lang="en-US" altLang="zh-CN" sz="1100" dirty="0"/>
          </a:p>
          <a:p>
            <a:r>
              <a:rPr lang="zh-CN" altLang="en-US" sz="1100" dirty="0"/>
              <a:t>功能：可配合按键模块形成交互界面，进行数据反馈，信息查询等。</a:t>
            </a:r>
          </a:p>
          <a:p>
            <a:endParaRPr lang="zh-CN" altLang="en-US" dirty="0"/>
          </a:p>
        </p:txBody>
      </p:sp>
      <p:pic>
        <p:nvPicPr>
          <p:cNvPr id="18" name="图片 17">
            <a:extLst>
              <a:ext uri="{FF2B5EF4-FFF2-40B4-BE49-F238E27FC236}">
                <a16:creationId xmlns:a16="http://schemas.microsoft.com/office/drawing/2014/main" id="{286F290B-1A56-4146-B41F-2999D439E169}"/>
              </a:ext>
            </a:extLst>
          </p:cNvPr>
          <p:cNvPicPr/>
          <p:nvPr/>
        </p:nvPicPr>
        <p:blipFill>
          <a:blip r:embed="rId4" cstate="print"/>
          <a:srcRect/>
          <a:stretch>
            <a:fillRect/>
          </a:stretch>
        </p:blipFill>
        <p:spPr bwMode="auto">
          <a:xfrm>
            <a:off x="4965898" y="2353433"/>
            <a:ext cx="5506076" cy="4392425"/>
          </a:xfrm>
          <a:prstGeom prst="rect">
            <a:avLst/>
          </a:prstGeom>
          <a:noFill/>
          <a:ln w="9525">
            <a:noFill/>
            <a:miter lim="800000"/>
            <a:headEnd/>
            <a:tailEnd/>
          </a:ln>
        </p:spPr>
      </p:pic>
    </p:spTree>
    <p:extLst>
      <p:ext uri="{BB962C8B-B14F-4D97-AF65-F5344CB8AC3E}">
        <p14:creationId xmlns:p14="http://schemas.microsoft.com/office/powerpoint/2010/main" val="2675292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Z</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508105"/>
            <a:chOff x="512473" y="2917882"/>
            <a:chExt cx="5165792" cy="1508105"/>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508105"/>
            </a:xfrm>
            <a:prstGeom prst="rect">
              <a:avLst/>
            </a:prstGeom>
            <a:noFill/>
          </p:spPr>
          <p:txBody>
            <a:bodyPr wrap="square" rtlCol="0">
              <a:spAutoFit/>
            </a:bodyPr>
            <a:lstStyle/>
            <a:p>
              <a:pPr algn="ctr"/>
              <a:r>
                <a:rPr lang="en-US" altLang="zh-CN" sz="4800" b="1" dirty="0">
                  <a:solidFill>
                    <a:schemeClr val="tx2"/>
                  </a:solidFill>
                  <a:cs typeface="+mn-ea"/>
                  <a:sym typeface="+mn-lt"/>
                </a:rPr>
                <a:t>PART-04</a:t>
              </a:r>
            </a:p>
            <a:p>
              <a:pPr algn="ctr"/>
              <a:r>
                <a:rPr lang="zh-CN" altLang="en-US" sz="4400" b="1" spc="600" dirty="0">
                  <a:cs typeface="+mn-ea"/>
                  <a:sym typeface="+mn-lt"/>
                </a:rPr>
                <a:t>工作分配</a:t>
              </a:r>
            </a:p>
          </p:txBody>
        </p:sp>
      </p:grpSp>
      <p:sp>
        <p:nvSpPr>
          <p:cNvPr id="9"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3"/>
            <a:srcRect/>
            <a:stretch>
              <a:fillRect l="-30000" r="-10000"/>
            </a:stretch>
          </a:blipFill>
          <a:ln>
            <a:noFill/>
          </a:ln>
        </p:spPr>
      </p:sp>
    </p:spTree>
  </p:cSld>
  <p:clrMapOvr>
    <a:masterClrMapping/>
  </p:clrMapOvr>
  <p:transition spd="slow" advClick="0" advTm="2000">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00100" y="1697836"/>
            <a:ext cx="10591800" cy="3457442"/>
            <a:chOff x="800100" y="1697839"/>
            <a:chExt cx="10591800" cy="3457442"/>
          </a:xfrm>
        </p:grpSpPr>
        <p:sp>
          <p:nvSpPr>
            <p:cNvPr id="4" name="îsliḍè"/>
            <p:cNvSpPr/>
            <p:nvPr/>
          </p:nvSpPr>
          <p:spPr>
            <a:xfrm>
              <a:off x="800100" y="2309723"/>
              <a:ext cx="10591800" cy="2845558"/>
            </a:xfrm>
            <a:prstGeom prst="roundRect">
              <a:avLst/>
            </a:prstGeom>
            <a:blipFill dpi="0" rotWithShape="1">
              <a:blip r:embed="rId4" cstate="print">
                <a:extLst>
                  <a:ext uri="{28A0092B-C50C-407E-A947-70E740481C1C}">
                    <a14:useLocalDpi xmlns:a14="http://schemas.microsoft.com/office/drawing/2010/main" val="0"/>
                  </a:ext>
                </a:extLst>
              </a:blip>
              <a:srcRect/>
              <a:stretch>
                <a:fillRect t="-30000" b="-30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5" name="íṧlidè"/>
            <p:cNvGrpSpPr/>
            <p:nvPr/>
          </p:nvGrpSpPr>
          <p:grpSpPr>
            <a:xfrm>
              <a:off x="5383092" y="1697839"/>
              <a:ext cx="1425820" cy="1425820"/>
              <a:chOff x="2495600" y="1554642"/>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5600" y="1554642"/>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9BD7EB5-8394-41A4-9FB6-BAA85AA36139}"/>
              </a:ext>
            </a:extLst>
          </p:cNvPr>
          <p:cNvSpPr txBox="1"/>
          <p:nvPr/>
        </p:nvSpPr>
        <p:spPr>
          <a:xfrm>
            <a:off x="1095982" y="2329797"/>
            <a:ext cx="3513666" cy="1477328"/>
          </a:xfrm>
          <a:prstGeom prst="rect">
            <a:avLst/>
          </a:prstGeom>
          <a:noFill/>
        </p:spPr>
        <p:txBody>
          <a:bodyPr wrap="square" rtlCol="0">
            <a:spAutoFit/>
          </a:bodyPr>
          <a:lstStyle/>
          <a:p>
            <a:r>
              <a:rPr lang="zh-CN" altLang="en-US" dirty="0">
                <a:solidFill>
                  <a:schemeClr val="bg1"/>
                </a:solidFill>
              </a:rPr>
              <a:t>黄展峰：</a:t>
            </a:r>
            <a:endParaRPr lang="en-US" altLang="zh-CN" dirty="0">
              <a:solidFill>
                <a:schemeClr val="bg1"/>
              </a:solidFill>
            </a:endParaRPr>
          </a:p>
          <a:p>
            <a:r>
              <a:rPr lang="zh-CN" altLang="en-US" dirty="0">
                <a:solidFill>
                  <a:schemeClr val="bg1"/>
                </a:solidFill>
              </a:rPr>
              <a:t>和成泽森一起负责人脸识别系统在树莓派上的搭建，</a:t>
            </a:r>
            <a:r>
              <a:rPr lang="en-US" altLang="zh-CN" dirty="0">
                <a:solidFill>
                  <a:schemeClr val="bg1"/>
                </a:solidFill>
              </a:rPr>
              <a:t>Android APP</a:t>
            </a:r>
            <a:r>
              <a:rPr lang="zh-CN" altLang="en-US" dirty="0">
                <a:solidFill>
                  <a:schemeClr val="bg1"/>
                </a:solidFill>
              </a:rPr>
              <a:t>开发，</a:t>
            </a:r>
            <a:r>
              <a:rPr lang="en-US" altLang="zh-CN" dirty="0">
                <a:solidFill>
                  <a:schemeClr val="bg1"/>
                </a:solidFill>
              </a:rPr>
              <a:t>Android </a:t>
            </a:r>
            <a:r>
              <a:rPr lang="zh-CN" altLang="en-US" dirty="0">
                <a:solidFill>
                  <a:schemeClr val="bg1"/>
                </a:solidFill>
              </a:rPr>
              <a:t>蓝牙通信模块，树莓派与</a:t>
            </a:r>
            <a:r>
              <a:rPr lang="en-US" altLang="zh-CN" dirty="0">
                <a:solidFill>
                  <a:schemeClr val="bg1"/>
                </a:solidFill>
              </a:rPr>
              <a:t>STM32</a:t>
            </a:r>
            <a:r>
              <a:rPr lang="zh-CN" altLang="en-US" dirty="0">
                <a:solidFill>
                  <a:schemeClr val="bg1"/>
                </a:solidFill>
              </a:rPr>
              <a:t>通信模块</a:t>
            </a:r>
          </a:p>
        </p:txBody>
      </p:sp>
      <p:sp>
        <p:nvSpPr>
          <p:cNvPr id="26" name="文本框 25">
            <a:extLst>
              <a:ext uri="{FF2B5EF4-FFF2-40B4-BE49-F238E27FC236}">
                <a16:creationId xmlns:a16="http://schemas.microsoft.com/office/drawing/2014/main" id="{57640254-109D-4FEB-97CA-F7384F0F4D19}"/>
              </a:ext>
            </a:extLst>
          </p:cNvPr>
          <p:cNvSpPr txBox="1"/>
          <p:nvPr/>
        </p:nvSpPr>
        <p:spPr>
          <a:xfrm>
            <a:off x="1095982" y="3732499"/>
            <a:ext cx="3852333" cy="1477328"/>
          </a:xfrm>
          <a:prstGeom prst="rect">
            <a:avLst/>
          </a:prstGeom>
          <a:noFill/>
        </p:spPr>
        <p:txBody>
          <a:bodyPr wrap="square" rtlCol="0">
            <a:spAutoFit/>
          </a:bodyPr>
          <a:lstStyle/>
          <a:p>
            <a:r>
              <a:rPr lang="zh-CN" altLang="en-US" dirty="0">
                <a:solidFill>
                  <a:schemeClr val="bg1"/>
                </a:solidFill>
              </a:rPr>
              <a:t>成泽森：</a:t>
            </a:r>
            <a:endParaRPr lang="en-US" altLang="zh-CN" dirty="0">
              <a:solidFill>
                <a:schemeClr val="bg1"/>
              </a:solidFill>
            </a:endParaRPr>
          </a:p>
          <a:p>
            <a:r>
              <a:rPr lang="zh-CN" altLang="en-US" dirty="0">
                <a:solidFill>
                  <a:schemeClr val="bg1"/>
                </a:solidFill>
              </a:rPr>
              <a:t>和黄展峰一起负责人脸识别系统在树莓</a:t>
            </a:r>
            <a:r>
              <a:rPr lang="zh-CN" altLang="en-US">
                <a:solidFill>
                  <a:schemeClr val="bg1"/>
                </a:solidFill>
              </a:rPr>
              <a:t>派上的搭建</a:t>
            </a:r>
            <a:r>
              <a:rPr lang="zh-CN" altLang="en-US" dirty="0">
                <a:solidFill>
                  <a:schemeClr val="bg1"/>
                </a:solidFill>
              </a:rPr>
              <a:t>，</a:t>
            </a:r>
            <a:r>
              <a:rPr lang="en-US" altLang="zh-CN" dirty="0">
                <a:solidFill>
                  <a:schemeClr val="bg1"/>
                </a:solidFill>
              </a:rPr>
              <a:t>Android APP</a:t>
            </a:r>
            <a:r>
              <a:rPr lang="zh-CN" altLang="en-US" dirty="0">
                <a:solidFill>
                  <a:schemeClr val="bg1"/>
                </a:solidFill>
              </a:rPr>
              <a:t>开发，</a:t>
            </a:r>
            <a:r>
              <a:rPr lang="en-US" altLang="zh-CN" dirty="0">
                <a:solidFill>
                  <a:schemeClr val="bg1"/>
                </a:solidFill>
              </a:rPr>
              <a:t>Android </a:t>
            </a:r>
            <a:r>
              <a:rPr lang="zh-CN" altLang="en-US" dirty="0">
                <a:solidFill>
                  <a:schemeClr val="bg1"/>
                </a:solidFill>
              </a:rPr>
              <a:t>蓝牙通信模块，树莓派与</a:t>
            </a:r>
            <a:r>
              <a:rPr lang="en-US" altLang="zh-CN" dirty="0">
                <a:solidFill>
                  <a:schemeClr val="bg1"/>
                </a:solidFill>
              </a:rPr>
              <a:t>STM32</a:t>
            </a:r>
            <a:r>
              <a:rPr lang="zh-CN" altLang="en-US" dirty="0">
                <a:solidFill>
                  <a:schemeClr val="bg1"/>
                </a:solidFill>
              </a:rPr>
              <a:t>通信模块</a:t>
            </a:r>
          </a:p>
        </p:txBody>
      </p:sp>
      <p:sp>
        <p:nvSpPr>
          <p:cNvPr id="28" name="文本框 27">
            <a:extLst>
              <a:ext uri="{FF2B5EF4-FFF2-40B4-BE49-F238E27FC236}">
                <a16:creationId xmlns:a16="http://schemas.microsoft.com/office/drawing/2014/main" id="{1669BB0E-B228-4B1A-8134-81DF5F7BF78F}"/>
              </a:ext>
            </a:extLst>
          </p:cNvPr>
          <p:cNvSpPr txBox="1"/>
          <p:nvPr/>
        </p:nvSpPr>
        <p:spPr>
          <a:xfrm>
            <a:off x="5057928" y="3016981"/>
            <a:ext cx="2964238" cy="1477328"/>
          </a:xfrm>
          <a:prstGeom prst="rect">
            <a:avLst/>
          </a:prstGeom>
          <a:noFill/>
        </p:spPr>
        <p:txBody>
          <a:bodyPr wrap="square" rtlCol="0">
            <a:spAutoFit/>
          </a:bodyPr>
          <a:lstStyle/>
          <a:p>
            <a:r>
              <a:rPr lang="zh-CN" altLang="en-US" dirty="0">
                <a:solidFill>
                  <a:schemeClr val="bg1"/>
                </a:solidFill>
              </a:rPr>
              <a:t>陈力：</a:t>
            </a:r>
            <a:endParaRPr lang="en-US" altLang="zh-CN" dirty="0">
              <a:solidFill>
                <a:schemeClr val="bg1"/>
              </a:solidFill>
            </a:endParaRPr>
          </a:p>
          <a:p>
            <a:r>
              <a:rPr lang="zh-CN" altLang="en-US" dirty="0">
                <a:solidFill>
                  <a:schemeClr val="bg1"/>
                </a:solidFill>
              </a:rPr>
              <a:t>阅读芯片数据手册，负责编程显示屏模块与时钟模块以及相应功能的实现，与倪自超共同完成整机调试。</a:t>
            </a:r>
          </a:p>
        </p:txBody>
      </p:sp>
      <p:sp>
        <p:nvSpPr>
          <p:cNvPr id="6" name="文本框 5">
            <a:extLst>
              <a:ext uri="{FF2B5EF4-FFF2-40B4-BE49-F238E27FC236}">
                <a16:creationId xmlns:a16="http://schemas.microsoft.com/office/drawing/2014/main" id="{12C66AAA-B16D-40CF-A938-2EDB28DE6B1A}"/>
              </a:ext>
            </a:extLst>
          </p:cNvPr>
          <p:cNvSpPr txBox="1"/>
          <p:nvPr/>
        </p:nvSpPr>
        <p:spPr>
          <a:xfrm>
            <a:off x="8470446" y="3337983"/>
            <a:ext cx="2802467" cy="1754326"/>
          </a:xfrm>
          <a:prstGeom prst="rect">
            <a:avLst/>
          </a:prstGeom>
          <a:noFill/>
        </p:spPr>
        <p:txBody>
          <a:bodyPr wrap="square" rtlCol="0">
            <a:spAutoFit/>
          </a:bodyPr>
          <a:lstStyle/>
          <a:p>
            <a:r>
              <a:rPr lang="zh-CN" altLang="en-US" dirty="0">
                <a:solidFill>
                  <a:schemeClr val="bg1"/>
                </a:solidFill>
              </a:rPr>
              <a:t>倪自超：</a:t>
            </a:r>
            <a:endParaRPr lang="en-US" altLang="zh-CN" dirty="0">
              <a:solidFill>
                <a:schemeClr val="bg1"/>
              </a:solidFill>
            </a:endParaRPr>
          </a:p>
          <a:p>
            <a:r>
              <a:rPr lang="zh-CN" altLang="en-US" dirty="0">
                <a:solidFill>
                  <a:schemeClr val="bg1"/>
                </a:solidFill>
              </a:rPr>
              <a:t>阅读芯片数据手册，负责编程温湿度模块与人体感应模块以及相应功能的实现，与陈力共同完成整机电路的调试。</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 y="-439838"/>
            <a:ext cx="12186067" cy="8119066"/>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pic>
      <p:grpSp>
        <p:nvGrpSpPr>
          <p:cNvPr id="7" name="组合 6"/>
          <p:cNvGrpSpPr/>
          <p:nvPr/>
        </p:nvGrpSpPr>
        <p:grpSpPr>
          <a:xfrm>
            <a:off x="1889830" y="2705725"/>
            <a:ext cx="8412339" cy="1446550"/>
            <a:chOff x="2197100" y="2705725"/>
            <a:chExt cx="8412339" cy="1446550"/>
          </a:xfrm>
        </p:grpSpPr>
        <p:sp>
          <p:nvSpPr>
            <p:cNvPr id="3" name="文本框 2"/>
            <p:cNvSpPr txBox="1"/>
            <p:nvPr/>
          </p:nvSpPr>
          <p:spPr>
            <a:xfrm>
              <a:off x="2197100" y="2705725"/>
              <a:ext cx="7797800" cy="1446550"/>
            </a:xfrm>
            <a:prstGeom prst="rect">
              <a:avLst/>
            </a:prstGeom>
            <a:noFill/>
          </p:spPr>
          <p:txBody>
            <a:bodyPr wrap="square" rtlCol="0">
              <a:spAutoFit/>
            </a:bodyPr>
            <a:lstStyle/>
            <a:p>
              <a:r>
                <a:rPr lang="en-US" altLang="zh-CN" sz="8800" b="1" dirty="0">
                  <a:solidFill>
                    <a:schemeClr val="bg1"/>
                  </a:solidFill>
                </a:rPr>
                <a:t>THANK YOU</a:t>
              </a:r>
              <a:endParaRPr lang="zh-CN" altLang="en-US" sz="8800" b="1" dirty="0">
                <a:solidFill>
                  <a:schemeClr val="bg1"/>
                </a:solidFill>
              </a:endParaRPr>
            </a:p>
          </p:txBody>
        </p:sp>
        <p:grpSp>
          <p:nvGrpSpPr>
            <p:cNvPr id="6" name="组合 5"/>
            <p:cNvGrpSpPr/>
            <p:nvPr/>
          </p:nvGrpSpPr>
          <p:grpSpPr>
            <a:xfrm>
              <a:off x="9641417" y="3011749"/>
              <a:ext cx="968022" cy="834502"/>
              <a:chOff x="8385344" y="2282496"/>
              <a:chExt cx="968022" cy="834502"/>
            </a:xfrm>
          </p:grpSpPr>
          <p:sp>
            <p:nvSpPr>
              <p:cNvPr id="4" name="六边形 3"/>
              <p:cNvSpPr/>
              <p:nvPr/>
            </p:nvSpPr>
            <p:spPr>
              <a:xfrm>
                <a:off x="8385344" y="2282496"/>
                <a:ext cx="968022" cy="834502"/>
              </a:xfrm>
              <a:prstGeom prst="hexag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8596347" y="2286001"/>
                <a:ext cx="546015"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F</a:t>
                </a:r>
                <a:endParaRPr lang="zh-CN" altLang="en-US" sz="4800" b="1" dirty="0">
                  <a:solidFill>
                    <a:schemeClr val="bg1"/>
                  </a:solidFill>
                  <a:effectLst>
                    <a:outerShdw blurRad="38100" dist="38100" dir="2700000" algn="tl">
                      <a:srgbClr val="000000">
                        <a:alpha val="43137"/>
                      </a:srgbClr>
                    </a:outerShdw>
                  </a:effectLst>
                  <a:cs typeface="+mn-ea"/>
                  <a:sym typeface="+mn-lt"/>
                </a:endParaRPr>
              </a:p>
            </p:txBody>
          </p:sp>
        </p:grpSp>
      </p:grpSp>
      <p:sp>
        <p:nvSpPr>
          <p:cNvPr id="8" name="矩形 7"/>
          <p:cNvSpPr/>
          <p:nvPr/>
        </p:nvSpPr>
        <p:spPr>
          <a:xfrm>
            <a:off x="3822700" y="4152275"/>
            <a:ext cx="45466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934134" y="4459144"/>
            <a:ext cx="2323732" cy="400110"/>
          </a:xfrm>
          <a:prstGeom prst="rect">
            <a:avLst/>
          </a:prstGeom>
          <a:noFill/>
        </p:spPr>
        <p:txBody>
          <a:bodyPr wrap="square" rtlCol="0">
            <a:spAutoFit/>
          </a:bodyPr>
          <a:lstStyle/>
          <a:p>
            <a:pPr algn="ctr"/>
            <a:r>
              <a:rPr lang="zh-CN" altLang="en-US" sz="2000" spc="600" dirty="0">
                <a:solidFill>
                  <a:schemeClr val="bg1"/>
                </a:solidFill>
                <a:cs typeface="+mn-ea"/>
                <a:sym typeface="+mn-lt"/>
              </a:rPr>
              <a:t>电科一班</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7516" b="8355"/>
          <a:stretch>
            <a:fillRect/>
          </a:stretch>
        </p:blipFill>
        <p:spPr>
          <a:xfrm>
            <a:off x="0" y="0"/>
            <a:ext cx="12206654" cy="6846277"/>
          </a:xfrm>
          <a:prstGeom prst="rect">
            <a:avLst/>
          </a:prstGeom>
        </p:spPr>
      </p:pic>
      <p:sp>
        <p:nvSpPr>
          <p:cNvPr id="4" name="文本框 3"/>
          <p:cNvSpPr txBox="1"/>
          <p:nvPr/>
        </p:nvSpPr>
        <p:spPr>
          <a:xfrm>
            <a:off x="736846" y="1580225"/>
            <a:ext cx="5468644" cy="1200329"/>
          </a:xfrm>
          <a:prstGeom prst="rect">
            <a:avLst/>
          </a:prstGeom>
          <a:noFill/>
        </p:spPr>
        <p:txBody>
          <a:bodyPr wrap="square" rtlCol="0">
            <a:spAutoFit/>
          </a:bodyPr>
          <a:lstStyle/>
          <a:p>
            <a:r>
              <a:rPr lang="en-US" altLang="zh-CN" sz="7200" b="1" spc="600" dirty="0">
                <a:solidFill>
                  <a:schemeClr val="bg1"/>
                </a:solidFill>
                <a:effectLst>
                  <a:outerShdw blurRad="38100" dist="38100" dir="2700000" algn="tl">
                    <a:srgbClr val="000000">
                      <a:alpha val="43137"/>
                    </a:srgbClr>
                  </a:outerShdw>
                </a:effectLst>
                <a:cs typeface="+mn-ea"/>
                <a:sym typeface="+mn-lt"/>
              </a:rPr>
              <a:t>Welcome</a:t>
            </a:r>
            <a:endParaRPr lang="zh-CN" altLang="en-US" sz="7200" b="1" spc="600" dirty="0">
              <a:solidFill>
                <a:schemeClr val="bg1"/>
              </a:solidFill>
              <a:effectLst>
                <a:outerShdw blurRad="38100" dist="38100" dir="2700000" algn="tl">
                  <a:srgbClr val="000000">
                    <a:alpha val="43137"/>
                  </a:srgbClr>
                </a:outerShdw>
              </a:effectLst>
              <a:cs typeface="+mn-ea"/>
              <a:sym typeface="+mn-lt"/>
            </a:endParaRPr>
          </a:p>
        </p:txBody>
      </p:sp>
      <p:sp>
        <p:nvSpPr>
          <p:cNvPr id="5" name="矩形 4"/>
          <p:cNvSpPr/>
          <p:nvPr/>
        </p:nvSpPr>
        <p:spPr>
          <a:xfrm>
            <a:off x="8289709" y="4751371"/>
            <a:ext cx="3173919" cy="1323439"/>
          </a:xfrm>
          <a:prstGeom prst="rect">
            <a:avLst/>
          </a:prstGeom>
        </p:spPr>
        <p:txBody>
          <a:bodyPr wrap="square">
            <a:spAutoFit/>
          </a:bodyPr>
          <a:lstStyle/>
          <a:p>
            <a:r>
              <a:rPr lang="zh-CN" altLang="en-US" sz="2000" spc="600" dirty="0">
                <a:solidFill>
                  <a:schemeClr val="bg1"/>
                </a:solidFill>
                <a:cs typeface="+mn-ea"/>
                <a:sym typeface="+mn-lt"/>
              </a:rPr>
              <a:t>小组成员：黄展峰</a:t>
            </a:r>
            <a:endParaRPr lang="en-US" altLang="zh-CN" sz="2000" spc="600" dirty="0">
              <a:solidFill>
                <a:schemeClr val="bg1"/>
              </a:solidFill>
              <a:cs typeface="+mn-ea"/>
              <a:sym typeface="+mn-lt"/>
            </a:endParaRPr>
          </a:p>
          <a:p>
            <a:r>
              <a:rPr lang="en-US" altLang="zh-CN" sz="2000" spc="600" dirty="0">
                <a:solidFill>
                  <a:schemeClr val="bg1"/>
                </a:solidFill>
                <a:cs typeface="+mn-ea"/>
                <a:sym typeface="+mn-lt"/>
              </a:rPr>
              <a:t>           </a:t>
            </a:r>
            <a:r>
              <a:rPr lang="zh-CN" altLang="en-US" sz="2000" spc="600" dirty="0">
                <a:solidFill>
                  <a:schemeClr val="bg1"/>
                </a:solidFill>
                <a:cs typeface="+mn-ea"/>
                <a:sym typeface="+mn-lt"/>
              </a:rPr>
              <a:t>陈  力</a:t>
            </a:r>
            <a:endParaRPr lang="en-US" altLang="zh-CN" sz="2000" spc="600" dirty="0">
              <a:solidFill>
                <a:schemeClr val="bg1"/>
              </a:solidFill>
              <a:cs typeface="+mn-ea"/>
              <a:sym typeface="+mn-lt"/>
            </a:endParaRPr>
          </a:p>
          <a:p>
            <a:r>
              <a:rPr lang="en-US" altLang="zh-CN" sz="2000" spc="600" dirty="0">
                <a:solidFill>
                  <a:schemeClr val="bg1"/>
                </a:solidFill>
                <a:cs typeface="+mn-ea"/>
                <a:sym typeface="+mn-lt"/>
              </a:rPr>
              <a:t>           </a:t>
            </a:r>
            <a:r>
              <a:rPr lang="zh-CN" altLang="en-US" sz="2000" spc="600" dirty="0">
                <a:solidFill>
                  <a:schemeClr val="bg1"/>
                </a:solidFill>
                <a:cs typeface="+mn-ea"/>
                <a:sym typeface="+mn-lt"/>
              </a:rPr>
              <a:t>成泽森</a:t>
            </a:r>
            <a:endParaRPr lang="en-US" altLang="zh-CN" sz="2000" spc="600" dirty="0">
              <a:solidFill>
                <a:schemeClr val="bg1"/>
              </a:solidFill>
              <a:cs typeface="+mn-ea"/>
              <a:sym typeface="+mn-lt"/>
            </a:endParaRPr>
          </a:p>
          <a:p>
            <a:r>
              <a:rPr lang="en-US" altLang="zh-CN" sz="2000" spc="600" dirty="0">
                <a:solidFill>
                  <a:schemeClr val="bg1"/>
                </a:solidFill>
                <a:cs typeface="+mn-ea"/>
                <a:sym typeface="+mn-lt"/>
              </a:rPr>
              <a:t>           </a:t>
            </a:r>
            <a:r>
              <a:rPr lang="zh-CN" altLang="en-US" sz="2000" spc="600" dirty="0">
                <a:solidFill>
                  <a:schemeClr val="bg1"/>
                </a:solidFill>
                <a:cs typeface="+mn-ea"/>
                <a:sym typeface="+mn-lt"/>
              </a:rPr>
              <a:t>倪自超</a:t>
            </a:r>
          </a:p>
        </p:txBody>
      </p:sp>
      <p:sp>
        <p:nvSpPr>
          <p:cNvPr id="7" name="矩形 6"/>
          <p:cNvSpPr/>
          <p:nvPr/>
        </p:nvSpPr>
        <p:spPr>
          <a:xfrm>
            <a:off x="8178300" y="4751371"/>
            <a:ext cx="45719" cy="16783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two-leaves_78415"/>
          <p:cNvSpPr>
            <a:spLocks noChangeAspect="1"/>
          </p:cNvSpPr>
          <p:nvPr/>
        </p:nvSpPr>
        <p:spPr bwMode="auto">
          <a:xfrm>
            <a:off x="5807264" y="1875546"/>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a:cs typeface="+mn-ea"/>
              <a:sym typeface="+mn-lt"/>
            </a:endParaRPr>
          </a:p>
        </p:txBody>
      </p:sp>
      <p:sp>
        <p:nvSpPr>
          <p:cNvPr id="9" name="六边形 8">
            <a:extLst>
              <a:ext uri="{FF2B5EF4-FFF2-40B4-BE49-F238E27FC236}">
                <a16:creationId xmlns:a16="http://schemas.microsoft.com/office/drawing/2014/main" id="{F31D5DE0-D61E-4530-85B6-7D176EA4A126}"/>
              </a:ext>
            </a:extLst>
          </p:cNvPr>
          <p:cNvSpPr/>
          <p:nvPr/>
        </p:nvSpPr>
        <p:spPr>
          <a:xfrm>
            <a:off x="8488758" y="5472153"/>
            <a:ext cx="968022" cy="834502"/>
          </a:xfrm>
          <a:prstGeom prst="hexag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文本框 9">
            <a:extLst>
              <a:ext uri="{FF2B5EF4-FFF2-40B4-BE49-F238E27FC236}">
                <a16:creationId xmlns:a16="http://schemas.microsoft.com/office/drawing/2014/main" id="{8558E9AA-14CB-499E-8C75-A4295D117722}"/>
              </a:ext>
            </a:extLst>
          </p:cNvPr>
          <p:cNvSpPr txBox="1"/>
          <p:nvPr/>
        </p:nvSpPr>
        <p:spPr>
          <a:xfrm>
            <a:off x="8699761" y="5475658"/>
            <a:ext cx="546015"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Z</a:t>
            </a:r>
            <a:endParaRPr lang="zh-CN" altLang="en-US" sz="4800" b="1" dirty="0">
              <a:solidFill>
                <a:schemeClr val="bg1"/>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a:off x="-1612916" y="-1136658"/>
            <a:ext cx="9131316" cy="9131316"/>
          </a:xfrm>
          <a:custGeom>
            <a:avLst/>
            <a:gdLst>
              <a:gd name="connsiteX0" fmla="*/ 4565658 w 9131316"/>
              <a:gd name="connsiteY0" fmla="*/ 0 h 9131316"/>
              <a:gd name="connsiteX1" fmla="*/ 9131316 w 9131316"/>
              <a:gd name="connsiteY1" fmla="*/ 4565658 h 9131316"/>
              <a:gd name="connsiteX2" fmla="*/ 7708001 w 9131316"/>
              <a:gd name="connsiteY2" fmla="*/ 3142343 h 9131316"/>
              <a:gd name="connsiteX3" fmla="*/ 6284686 w 9131316"/>
              <a:gd name="connsiteY3" fmla="*/ 4565658 h 9131316"/>
              <a:gd name="connsiteX4" fmla="*/ 7708001 w 9131316"/>
              <a:gd name="connsiteY4" fmla="*/ 5988973 h 9131316"/>
              <a:gd name="connsiteX5" fmla="*/ 9131316 w 9131316"/>
              <a:gd name="connsiteY5" fmla="*/ 4565658 h 9131316"/>
              <a:gd name="connsiteX6" fmla="*/ 4565658 w 9131316"/>
              <a:gd name="connsiteY6" fmla="*/ 9131316 h 9131316"/>
              <a:gd name="connsiteX7" fmla="*/ 0 w 9131316"/>
              <a:gd name="connsiteY7" fmla="*/ 4565658 h 9131316"/>
              <a:gd name="connsiteX8" fmla="*/ 4565658 w 9131316"/>
              <a:gd name="connsiteY8" fmla="*/ 0 h 913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1316" h="9131316">
                <a:moveTo>
                  <a:pt x="4565658" y="0"/>
                </a:moveTo>
                <a:cubicBezTo>
                  <a:pt x="7087201" y="0"/>
                  <a:pt x="9131316" y="2044115"/>
                  <a:pt x="9131316" y="4565658"/>
                </a:cubicBezTo>
                <a:cubicBezTo>
                  <a:pt x="9131316" y="3779583"/>
                  <a:pt x="8494076" y="3142343"/>
                  <a:pt x="7708001" y="3142343"/>
                </a:cubicBezTo>
                <a:cubicBezTo>
                  <a:pt x="6921926" y="3142343"/>
                  <a:pt x="6284686" y="3779583"/>
                  <a:pt x="6284686" y="4565658"/>
                </a:cubicBezTo>
                <a:cubicBezTo>
                  <a:pt x="6284686" y="5351733"/>
                  <a:pt x="6921926" y="5988973"/>
                  <a:pt x="7708001" y="5988973"/>
                </a:cubicBezTo>
                <a:cubicBezTo>
                  <a:pt x="8494076" y="5988973"/>
                  <a:pt x="9131316" y="5351733"/>
                  <a:pt x="9131316" y="4565658"/>
                </a:cubicBezTo>
                <a:cubicBezTo>
                  <a:pt x="9131316" y="7087201"/>
                  <a:pt x="7087201" y="9131316"/>
                  <a:pt x="4565658" y="9131316"/>
                </a:cubicBezTo>
                <a:cubicBezTo>
                  <a:pt x="2044115" y="9131316"/>
                  <a:pt x="0" y="7087201"/>
                  <a:pt x="0" y="4565658"/>
                </a:cubicBezTo>
                <a:cubicBezTo>
                  <a:pt x="0" y="2044115"/>
                  <a:pt x="2044115" y="0"/>
                  <a:pt x="4565658" y="0"/>
                </a:cubicBezTo>
                <a:close/>
              </a:path>
            </a:pathLst>
          </a:custGeom>
          <a:blipFill dpi="0" rotWithShape="1">
            <a:blip r:embed="rId3" cstate="print">
              <a:extLst>
                <a:ext uri="{28A0092B-C50C-407E-A947-70E740481C1C}">
                  <a14:useLocalDpi xmlns:a14="http://schemas.microsoft.com/office/drawing/2010/main" val="0"/>
                </a:ext>
              </a:extLst>
            </a:blip>
            <a:srcRect/>
            <a:stretch>
              <a:fillRect l="-3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4681537" y="3044279"/>
            <a:ext cx="2828925" cy="769441"/>
          </a:xfrm>
          <a:prstGeom prst="rect">
            <a:avLst/>
          </a:prstGeom>
          <a:noFill/>
        </p:spPr>
        <p:txBody>
          <a:bodyPr wrap="square" rtlCol="0">
            <a:spAutoFit/>
          </a:bodyPr>
          <a:lstStyle/>
          <a:p>
            <a:pPr algn="ctr"/>
            <a:r>
              <a:rPr lang="zh-CN" altLang="en-US" sz="4400" b="1" dirty="0">
                <a:solidFill>
                  <a:schemeClr val="tx2"/>
                </a:solidFill>
                <a:cs typeface="+mn-ea"/>
                <a:sym typeface="+mn-lt"/>
              </a:rPr>
              <a:t>目录</a:t>
            </a:r>
            <a:endParaRPr lang="zh-CN" altLang="en-US" sz="4400" b="1" dirty="0">
              <a:cs typeface="+mn-ea"/>
              <a:sym typeface="+mn-lt"/>
            </a:endParaRPr>
          </a:p>
        </p:txBody>
      </p:sp>
      <p:grpSp>
        <p:nvGrpSpPr>
          <p:cNvPr id="2" name="组合 1">
            <a:extLst>
              <a:ext uri="{FF2B5EF4-FFF2-40B4-BE49-F238E27FC236}">
                <a16:creationId xmlns:a16="http://schemas.microsoft.com/office/drawing/2014/main" id="{EDBA9015-9AE6-4825-9774-EBABA3BF4A39}"/>
              </a:ext>
            </a:extLst>
          </p:cNvPr>
          <p:cNvGrpSpPr/>
          <p:nvPr/>
        </p:nvGrpSpPr>
        <p:grpSpPr>
          <a:xfrm>
            <a:off x="8339363" y="1040431"/>
            <a:ext cx="3376278" cy="4777135"/>
            <a:chOff x="8339363" y="551017"/>
            <a:chExt cx="3376278" cy="4777135"/>
          </a:xfrm>
        </p:grpSpPr>
        <p:grpSp>
          <p:nvGrpSpPr>
            <p:cNvPr id="24" name="组合 23"/>
            <p:cNvGrpSpPr/>
            <p:nvPr/>
          </p:nvGrpSpPr>
          <p:grpSpPr>
            <a:xfrm>
              <a:off x="8339363" y="1548967"/>
              <a:ext cx="3330559" cy="3429433"/>
              <a:chOff x="8175641" y="1481487"/>
              <a:chExt cx="3330559" cy="3403425"/>
            </a:xfrm>
          </p:grpSpPr>
          <p:grpSp>
            <p:nvGrpSpPr>
              <p:cNvPr id="11" name="组合 10"/>
              <p:cNvGrpSpPr/>
              <p:nvPr/>
            </p:nvGrpSpPr>
            <p:grpSpPr>
              <a:xfrm>
                <a:off x="8178733" y="1481487"/>
                <a:ext cx="3327467" cy="748457"/>
                <a:chOff x="8169208" y="1471962"/>
                <a:chExt cx="3327467" cy="748457"/>
              </a:xfrm>
            </p:grpSpPr>
            <p:sp>
              <p:nvSpPr>
                <p:cNvPr id="7" name="two-leaves_78415"/>
                <p:cNvSpPr>
                  <a:spLocks noChangeAspect="1"/>
                </p:cNvSpPr>
                <p:nvPr/>
              </p:nvSpPr>
              <p:spPr bwMode="auto">
                <a:xfrm>
                  <a:off x="8169208" y="1610734"/>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9" name="文本框 8"/>
                <p:cNvSpPr txBox="1"/>
                <p:nvPr/>
              </p:nvSpPr>
              <p:spPr>
                <a:xfrm>
                  <a:off x="8943975" y="1471962"/>
                  <a:ext cx="2552700" cy="610885"/>
                </a:xfrm>
                <a:prstGeom prst="rect">
                  <a:avLst/>
                </a:prstGeom>
                <a:noFill/>
              </p:spPr>
              <p:txBody>
                <a:bodyPr wrap="square" rtlCol="0">
                  <a:spAutoFit/>
                </a:bodyPr>
                <a:lstStyle/>
                <a:p>
                  <a:r>
                    <a:rPr lang="en-US" altLang="zh-CN" b="1" dirty="0">
                      <a:solidFill>
                        <a:schemeClr val="tx2"/>
                      </a:solidFill>
                      <a:cs typeface="+mn-ea"/>
                      <a:sym typeface="+mn-lt"/>
                    </a:rPr>
                    <a:t>PART-02</a:t>
                  </a:r>
                </a:p>
                <a:p>
                  <a:r>
                    <a:rPr lang="zh-CN" altLang="en-US" sz="1600" b="1" spc="600" dirty="0">
                      <a:cs typeface="+mn-ea"/>
                      <a:sym typeface="+mn-lt"/>
                    </a:rPr>
                    <a:t>实现内容描述</a:t>
                  </a:r>
                </a:p>
              </p:txBody>
            </p:sp>
            <p:sp>
              <p:nvSpPr>
                <p:cNvPr id="10" name="矩形 9"/>
                <p:cNvSpPr/>
                <p:nvPr/>
              </p:nvSpPr>
              <p:spPr>
                <a:xfrm>
                  <a:off x="8898256" y="1581193"/>
                  <a:ext cx="45719"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175641" y="3533035"/>
                <a:ext cx="3330559" cy="695190"/>
                <a:chOff x="8166116" y="1471962"/>
                <a:chExt cx="3330559" cy="695190"/>
              </a:xfrm>
            </p:grpSpPr>
            <p:sp>
              <p:nvSpPr>
                <p:cNvPr id="17" name="two-leaves_78415"/>
                <p:cNvSpPr>
                  <a:spLocks noChangeAspect="1"/>
                </p:cNvSpPr>
                <p:nvPr/>
              </p:nvSpPr>
              <p:spPr bwMode="auto">
                <a:xfrm>
                  <a:off x="8166116" y="155746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18" name="文本框 17"/>
                <p:cNvSpPr txBox="1"/>
                <p:nvPr/>
              </p:nvSpPr>
              <p:spPr>
                <a:xfrm>
                  <a:off x="8943975" y="1471962"/>
                  <a:ext cx="2552700" cy="610885"/>
                </a:xfrm>
                <a:prstGeom prst="rect">
                  <a:avLst/>
                </a:prstGeom>
                <a:noFill/>
              </p:spPr>
              <p:txBody>
                <a:bodyPr wrap="square" rtlCol="0">
                  <a:spAutoFit/>
                </a:bodyPr>
                <a:lstStyle/>
                <a:p>
                  <a:r>
                    <a:rPr lang="en-US" altLang="zh-CN" b="1" dirty="0">
                      <a:solidFill>
                        <a:schemeClr val="tx2"/>
                      </a:solidFill>
                      <a:cs typeface="+mn-ea"/>
                      <a:sym typeface="+mn-lt"/>
                    </a:rPr>
                    <a:t>PART-03</a:t>
                  </a:r>
                </a:p>
                <a:p>
                  <a:r>
                    <a:rPr lang="zh-CN" altLang="en-US" sz="1600" b="1" spc="600" dirty="0">
                      <a:cs typeface="+mn-ea"/>
                      <a:sym typeface="+mn-lt"/>
                    </a:rPr>
                    <a:t>模块介绍</a:t>
                  </a:r>
                </a:p>
              </p:txBody>
            </p:sp>
            <p:sp>
              <p:nvSpPr>
                <p:cNvPr id="19" name="矩形 18"/>
                <p:cNvSpPr/>
                <p:nvPr/>
              </p:nvSpPr>
              <p:spPr>
                <a:xfrm>
                  <a:off x="8898256" y="1581193"/>
                  <a:ext cx="45719"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2" name="文本框 21"/>
              <p:cNvSpPr txBox="1"/>
              <p:nvPr/>
            </p:nvSpPr>
            <p:spPr>
              <a:xfrm>
                <a:off x="8953500" y="4546358"/>
                <a:ext cx="2552700" cy="338554"/>
              </a:xfrm>
              <a:prstGeom prst="rect">
                <a:avLst/>
              </a:prstGeom>
              <a:noFill/>
            </p:spPr>
            <p:txBody>
              <a:bodyPr wrap="square" rtlCol="0">
                <a:spAutoFit/>
              </a:bodyPr>
              <a:lstStyle/>
              <a:p>
                <a:endParaRPr lang="zh-CN" altLang="en-US" sz="1600" b="1" spc="600" dirty="0">
                  <a:cs typeface="+mn-ea"/>
                  <a:sym typeface="+mn-lt"/>
                </a:endParaRPr>
              </a:p>
            </p:txBody>
          </p:sp>
        </p:grpSp>
        <p:sp>
          <p:nvSpPr>
            <p:cNvPr id="20" name="two-leaves_78415">
              <a:extLst>
                <a:ext uri="{FF2B5EF4-FFF2-40B4-BE49-F238E27FC236}">
                  <a16:creationId xmlns:a16="http://schemas.microsoft.com/office/drawing/2014/main" id="{35119970-F4C1-47FA-8FBD-3CB2FBA9262E}"/>
                </a:ext>
              </a:extLst>
            </p:cNvPr>
            <p:cNvSpPr>
              <a:spLocks noChangeAspect="1"/>
            </p:cNvSpPr>
            <p:nvPr/>
          </p:nvSpPr>
          <p:spPr bwMode="auto">
            <a:xfrm>
              <a:off x="8339363" y="4709258"/>
              <a:ext cx="577472" cy="618894"/>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23" name="矩形 22">
              <a:extLst>
                <a:ext uri="{FF2B5EF4-FFF2-40B4-BE49-F238E27FC236}">
                  <a16:creationId xmlns:a16="http://schemas.microsoft.com/office/drawing/2014/main" id="{9FF59E15-2762-421E-A4BB-EA397F134BAD}"/>
                </a:ext>
              </a:extLst>
            </p:cNvPr>
            <p:cNvSpPr/>
            <p:nvPr/>
          </p:nvSpPr>
          <p:spPr>
            <a:xfrm>
              <a:off x="9071503" y="4727009"/>
              <a:ext cx="45719" cy="5027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文本框 24">
              <a:extLst>
                <a:ext uri="{FF2B5EF4-FFF2-40B4-BE49-F238E27FC236}">
                  <a16:creationId xmlns:a16="http://schemas.microsoft.com/office/drawing/2014/main" id="{757595E5-12E4-4566-A3BF-6B14126C9A24}"/>
                </a:ext>
              </a:extLst>
            </p:cNvPr>
            <p:cNvSpPr txBox="1"/>
            <p:nvPr/>
          </p:nvSpPr>
          <p:spPr>
            <a:xfrm>
              <a:off x="9162941" y="4670622"/>
              <a:ext cx="2552700" cy="615553"/>
            </a:xfrm>
            <a:prstGeom prst="rect">
              <a:avLst/>
            </a:prstGeom>
            <a:noFill/>
          </p:spPr>
          <p:txBody>
            <a:bodyPr wrap="square" rtlCol="0">
              <a:spAutoFit/>
            </a:bodyPr>
            <a:lstStyle/>
            <a:p>
              <a:r>
                <a:rPr lang="en-US" altLang="zh-CN" b="1" dirty="0">
                  <a:solidFill>
                    <a:schemeClr val="tx2"/>
                  </a:solidFill>
                  <a:cs typeface="+mn-ea"/>
                  <a:sym typeface="+mn-lt"/>
                </a:rPr>
                <a:t>PART-04</a:t>
              </a:r>
            </a:p>
            <a:p>
              <a:r>
                <a:rPr lang="zh-CN" altLang="en-US" sz="1600" b="1" spc="600" dirty="0">
                  <a:cs typeface="+mn-ea"/>
                  <a:sym typeface="+mn-lt"/>
                </a:rPr>
                <a:t>工作分配</a:t>
              </a:r>
            </a:p>
          </p:txBody>
        </p:sp>
        <p:sp>
          <p:nvSpPr>
            <p:cNvPr id="26" name="two-leaves_78415">
              <a:extLst>
                <a:ext uri="{FF2B5EF4-FFF2-40B4-BE49-F238E27FC236}">
                  <a16:creationId xmlns:a16="http://schemas.microsoft.com/office/drawing/2014/main" id="{61C1D450-9C72-4FEF-AAA2-ECD65ABEB50F}"/>
                </a:ext>
              </a:extLst>
            </p:cNvPr>
            <p:cNvSpPr>
              <a:spLocks noChangeAspect="1"/>
            </p:cNvSpPr>
            <p:nvPr/>
          </p:nvSpPr>
          <p:spPr bwMode="auto">
            <a:xfrm>
              <a:off x="8339363" y="681891"/>
              <a:ext cx="577472" cy="614344"/>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27" name="矩形 26">
              <a:extLst>
                <a:ext uri="{FF2B5EF4-FFF2-40B4-BE49-F238E27FC236}">
                  <a16:creationId xmlns:a16="http://schemas.microsoft.com/office/drawing/2014/main" id="{2BE42C9D-8FBB-4A6C-B870-014BED72C09F}"/>
                </a:ext>
              </a:extLst>
            </p:cNvPr>
            <p:cNvSpPr/>
            <p:nvPr/>
          </p:nvSpPr>
          <p:spPr>
            <a:xfrm>
              <a:off x="9071503" y="658282"/>
              <a:ext cx="45719" cy="4990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文本框 27">
              <a:extLst>
                <a:ext uri="{FF2B5EF4-FFF2-40B4-BE49-F238E27FC236}">
                  <a16:creationId xmlns:a16="http://schemas.microsoft.com/office/drawing/2014/main" id="{DBADEBA8-02F5-483C-A06D-236E0A2B858A}"/>
                </a:ext>
              </a:extLst>
            </p:cNvPr>
            <p:cNvSpPr txBox="1"/>
            <p:nvPr/>
          </p:nvSpPr>
          <p:spPr>
            <a:xfrm>
              <a:off x="9113620" y="551017"/>
              <a:ext cx="2552700" cy="695190"/>
            </a:xfrm>
            <a:prstGeom prst="rect">
              <a:avLst/>
            </a:prstGeom>
            <a:noFill/>
          </p:spPr>
          <p:txBody>
            <a:bodyPr wrap="square" rtlCol="0">
              <a:spAutoFit/>
            </a:bodyPr>
            <a:lstStyle/>
            <a:p>
              <a:r>
                <a:rPr lang="en-US" altLang="zh-CN" b="1" dirty="0">
                  <a:solidFill>
                    <a:schemeClr val="tx2"/>
                  </a:solidFill>
                  <a:cs typeface="+mn-ea"/>
                  <a:sym typeface="+mn-lt"/>
                </a:rPr>
                <a:t>PART-01</a:t>
              </a:r>
            </a:p>
            <a:p>
              <a:pPr>
                <a:lnSpc>
                  <a:spcPct val="150000"/>
                </a:lnSpc>
              </a:pPr>
              <a:r>
                <a:rPr lang="zh-CN" altLang="en-US" sz="1600" b="1" spc="600" dirty="0">
                  <a:cs typeface="+mn-ea"/>
                  <a:sym typeface="+mn-lt"/>
                </a:rPr>
                <a:t>选题背景</a:t>
              </a:r>
            </a:p>
          </p:txBody>
        </p:sp>
      </p:grpSp>
    </p:spTree>
  </p:cSld>
  <p:clrMapOvr>
    <a:masterClrMapping/>
  </p:clrMapOvr>
  <p:transition spd="slow" advClick="0" advTm="2000">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H</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727011"/>
            <a:chOff x="512473" y="2917882"/>
            <a:chExt cx="5165792" cy="1727011"/>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727011"/>
            </a:xfrm>
            <a:prstGeom prst="rect">
              <a:avLst/>
            </a:prstGeom>
            <a:noFill/>
          </p:spPr>
          <p:txBody>
            <a:bodyPr wrap="square" rtlCol="0">
              <a:spAutoFit/>
            </a:bodyPr>
            <a:lstStyle/>
            <a:p>
              <a:pPr algn="ctr"/>
              <a:r>
                <a:rPr lang="en-US" altLang="zh-CN" sz="4800" b="1" dirty="0">
                  <a:solidFill>
                    <a:schemeClr val="tx2"/>
                  </a:solidFill>
                  <a:cs typeface="+mn-ea"/>
                  <a:sym typeface="+mn-lt"/>
                </a:rPr>
                <a:t>PART-01</a:t>
              </a:r>
            </a:p>
            <a:p>
              <a:pPr algn="ctr">
                <a:lnSpc>
                  <a:spcPct val="150000"/>
                </a:lnSpc>
              </a:pPr>
              <a:r>
                <a:rPr lang="zh-CN" altLang="en-US" sz="4400" b="1" spc="600" dirty="0">
                  <a:cs typeface="+mn-ea"/>
                  <a:sym typeface="+mn-lt"/>
                </a:rPr>
                <a:t>选题背景</a:t>
              </a:r>
            </a:p>
          </p:txBody>
        </p:sp>
      </p:grpSp>
      <p:sp>
        <p:nvSpPr>
          <p:cNvPr id="10"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3"/>
            <a:srcRect/>
            <a:stretch>
              <a:fillRect l="-45000"/>
            </a:stretch>
          </a:blipFill>
          <a:ln>
            <a:noFill/>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algn="ctr"/>
              <a:endParaRPr>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algn="ctr"/>
              <a:endParaRPr>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DF94E0F-CA34-484C-ADE1-95415FD3B202}"/>
              </a:ext>
            </a:extLst>
          </p:cNvPr>
          <p:cNvSpPr txBox="1"/>
          <p:nvPr/>
        </p:nvSpPr>
        <p:spPr>
          <a:xfrm>
            <a:off x="2429622" y="3971034"/>
            <a:ext cx="7332754" cy="2862322"/>
          </a:xfrm>
          <a:prstGeom prst="rect">
            <a:avLst/>
          </a:prstGeom>
          <a:noFill/>
        </p:spPr>
        <p:txBody>
          <a:bodyPr wrap="square" rtlCol="0">
            <a:spAutoFit/>
          </a:bodyPr>
          <a:lstStyle/>
          <a:p>
            <a:r>
              <a:rPr lang="zh-CN" altLang="en-US" sz="2000" dirty="0"/>
              <a:t>智能家居是在互联网影响之下物联化的体现。智能家居通过物联网技术将家中的各种设备（如音视频设备、</a:t>
            </a:r>
            <a:r>
              <a:rPr lang="zh-CN" altLang="en-US" sz="2000" dirty="0">
                <a:hlinkClick r:id="rId4"/>
              </a:rPr>
              <a:t>照明系统</a:t>
            </a:r>
            <a:r>
              <a:rPr lang="zh-CN" altLang="en-US" sz="2000" dirty="0"/>
              <a:t>、窗帘控制、空调控制、</a:t>
            </a:r>
            <a:r>
              <a:rPr lang="zh-CN" altLang="en-US" sz="2000" dirty="0">
                <a:hlinkClick r:id="rId5"/>
              </a:rPr>
              <a:t>安防系统</a:t>
            </a:r>
            <a:r>
              <a:rPr lang="zh-CN" altLang="en-US" sz="2000" dirty="0"/>
              <a:t>、数字影院系统、</a:t>
            </a:r>
            <a:r>
              <a:rPr lang="zh-CN" altLang="en-US" sz="2000" dirty="0">
                <a:hlinkClick r:id="rId6"/>
              </a:rPr>
              <a:t>影音服务器</a:t>
            </a:r>
            <a:r>
              <a:rPr lang="zh-CN" altLang="en-US" sz="2000" dirty="0"/>
              <a:t>、</a:t>
            </a:r>
            <a:r>
              <a:rPr lang="zh-CN" altLang="en-US" sz="2000" dirty="0">
                <a:hlinkClick r:id="rId7"/>
              </a:rPr>
              <a:t>影柜</a:t>
            </a:r>
            <a:r>
              <a:rPr lang="zh-CN" altLang="en-US" sz="2000" dirty="0"/>
              <a:t>系统、网络家电等）连接到一起，提供家电控制、照明控制、电话远程控制、室内外遥控、防盗报警、</a:t>
            </a:r>
            <a:r>
              <a:rPr lang="zh-CN" altLang="en-US" sz="2000" dirty="0">
                <a:hlinkClick r:id="rId8"/>
              </a:rPr>
              <a:t>环境监测</a:t>
            </a:r>
            <a:r>
              <a:rPr lang="zh-CN" altLang="en-US" sz="2000" dirty="0"/>
              <a:t>、暖通控制、红外转发以及可编程定时控制等多种功能和手段。与普通家居相比，智能家居不仅具有传统的居住功能，兼备建筑、网络通信、信息家电、设备自动化，提供全方位的信息交互功能，甚至为各种能源费用节约资金。</a:t>
            </a:r>
          </a:p>
        </p:txBody>
      </p:sp>
      <p:sp>
        <p:nvSpPr>
          <p:cNvPr id="8" name="文本框 7">
            <a:extLst>
              <a:ext uri="{FF2B5EF4-FFF2-40B4-BE49-F238E27FC236}">
                <a16:creationId xmlns:a16="http://schemas.microsoft.com/office/drawing/2014/main" id="{1CA0F310-CDAA-4EFC-8D84-579D84B8DF2A}"/>
              </a:ext>
            </a:extLst>
          </p:cNvPr>
          <p:cNvSpPr txBox="1"/>
          <p:nvPr/>
        </p:nvSpPr>
        <p:spPr>
          <a:xfrm>
            <a:off x="2455333" y="1763749"/>
            <a:ext cx="7399867" cy="1323439"/>
          </a:xfrm>
          <a:prstGeom prst="rect">
            <a:avLst/>
          </a:prstGeom>
          <a:noFill/>
        </p:spPr>
        <p:txBody>
          <a:bodyPr wrap="square" rtlCol="0">
            <a:spAutoFit/>
          </a:bodyPr>
          <a:lstStyle/>
          <a:p>
            <a:r>
              <a:rPr lang="zh-CN" altLang="en-US" sz="2000" dirty="0"/>
              <a:t>智能家居作为一个新生产业，处于一个导入期与成长期的临界点，市场消费观念还未形成，但随着智能家居市场推广普及的进一步落实，培育起消费者的使用习惯，智能家居市场的消费潜力必然是巨大的，产业前景光明。</a:t>
            </a:r>
          </a:p>
        </p:txBody>
      </p:sp>
      <p:sp>
        <p:nvSpPr>
          <p:cNvPr id="30" name="ísḻíḑé">
            <a:extLst>
              <a:ext uri="{FF2B5EF4-FFF2-40B4-BE49-F238E27FC236}">
                <a16:creationId xmlns:a16="http://schemas.microsoft.com/office/drawing/2014/main" id="{17712207-3C9C-4302-BEC6-AD71A57136A9}"/>
              </a:ext>
            </a:extLst>
          </p:cNvPr>
          <p:cNvSpPr/>
          <p:nvPr/>
        </p:nvSpPr>
        <p:spPr>
          <a:xfrm>
            <a:off x="3470108" y="1138784"/>
            <a:ext cx="5251782" cy="369332"/>
          </a:xfrm>
          <a:prstGeom prst="rect">
            <a:avLst/>
          </a:prstGeom>
        </p:spPr>
        <p:txBody>
          <a:bodyPr wrap="none">
            <a:normAutofit fontScale="85000" lnSpcReduction="20000"/>
          </a:bodyPr>
          <a:lstStyle/>
          <a:p>
            <a:pPr algn="ctr">
              <a:lnSpc>
                <a:spcPct val="150000"/>
              </a:lnSpc>
            </a:pPr>
            <a:r>
              <a:rPr lang="zh-CN" altLang="en-US" b="1" spc="600" dirty="0">
                <a:cs typeface="+mn-ea"/>
                <a:sym typeface="+mn-lt"/>
              </a:rPr>
              <a:t>选题背景</a:t>
            </a:r>
          </a:p>
        </p:txBody>
      </p:sp>
      <p:sp>
        <p:nvSpPr>
          <p:cNvPr id="31" name="ísḻíḑé">
            <a:extLst>
              <a:ext uri="{FF2B5EF4-FFF2-40B4-BE49-F238E27FC236}">
                <a16:creationId xmlns:a16="http://schemas.microsoft.com/office/drawing/2014/main" id="{E7CE2CE9-CD24-42D0-BA16-5DDEE1AB6C93}"/>
              </a:ext>
            </a:extLst>
          </p:cNvPr>
          <p:cNvSpPr/>
          <p:nvPr/>
        </p:nvSpPr>
        <p:spPr>
          <a:xfrm>
            <a:off x="3647908" y="3342821"/>
            <a:ext cx="5251782" cy="369332"/>
          </a:xfrm>
          <a:prstGeom prst="rect">
            <a:avLst/>
          </a:prstGeom>
        </p:spPr>
        <p:txBody>
          <a:bodyPr wrap="none">
            <a:normAutofit fontScale="85000" lnSpcReduction="20000"/>
          </a:bodyPr>
          <a:lstStyle/>
          <a:p>
            <a:pPr algn="ctr">
              <a:lnSpc>
                <a:spcPct val="150000"/>
              </a:lnSpc>
            </a:pPr>
            <a:r>
              <a:rPr lang="zh-CN" altLang="en-US" b="1" spc="600" dirty="0">
                <a:cs typeface="+mn-ea"/>
                <a:sym typeface="+mn-lt"/>
              </a:rPr>
              <a:t>智能家居</a:t>
            </a:r>
          </a:p>
        </p:txBody>
      </p:sp>
      <p:pic>
        <p:nvPicPr>
          <p:cNvPr id="33" name="图片 32">
            <a:extLst>
              <a:ext uri="{FF2B5EF4-FFF2-40B4-BE49-F238E27FC236}">
                <a16:creationId xmlns:a16="http://schemas.microsoft.com/office/drawing/2014/main" id="{93A43E46-7840-4E4A-9BB1-85AD88216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294466" y="1049867"/>
            <a:ext cx="7721600" cy="5670714"/>
          </a:xfrm>
          <a:prstGeom prst="rect">
            <a:avLst/>
          </a:prstGeom>
        </p:spPr>
      </p:pic>
    </p:spTree>
    <p:extLst>
      <p:ext uri="{BB962C8B-B14F-4D97-AF65-F5344CB8AC3E}">
        <p14:creationId xmlns:p14="http://schemas.microsoft.com/office/powerpoint/2010/main" val="966241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Z</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727011"/>
            <a:chOff x="512473" y="2917882"/>
            <a:chExt cx="5165792" cy="1727011"/>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727011"/>
            </a:xfrm>
            <a:prstGeom prst="rect">
              <a:avLst/>
            </a:prstGeom>
            <a:noFill/>
          </p:spPr>
          <p:txBody>
            <a:bodyPr wrap="square" rtlCol="0">
              <a:spAutoFit/>
            </a:bodyPr>
            <a:lstStyle/>
            <a:p>
              <a:pPr algn="ctr"/>
              <a:r>
                <a:rPr lang="en-US" altLang="zh-CN" sz="4800" b="1" dirty="0">
                  <a:solidFill>
                    <a:schemeClr val="tx2"/>
                  </a:solidFill>
                  <a:cs typeface="+mn-ea"/>
                  <a:sym typeface="+mn-lt"/>
                </a:rPr>
                <a:t>PART-02</a:t>
              </a:r>
            </a:p>
            <a:p>
              <a:pPr algn="ctr">
                <a:lnSpc>
                  <a:spcPct val="150000"/>
                </a:lnSpc>
              </a:pPr>
              <a:r>
                <a:rPr lang="zh-CN" altLang="en-US" sz="4400" b="1" spc="600" dirty="0">
                  <a:cs typeface="+mn-ea"/>
                  <a:sym typeface="+mn-lt"/>
                </a:rPr>
                <a:t>实现内容描述</a:t>
              </a:r>
            </a:p>
          </p:txBody>
        </p:sp>
      </p:grpSp>
      <p:sp>
        <p:nvSpPr>
          <p:cNvPr id="9"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í$ḷïďê"/>
          <p:cNvSpPr/>
          <p:nvPr/>
        </p:nvSpPr>
        <p:spPr>
          <a:xfrm>
            <a:off x="7343165" y="2056168"/>
            <a:ext cx="3654425" cy="3701166"/>
          </a:xfrm>
          <a:prstGeom prst="rect">
            <a:avLst/>
          </a:prstGeom>
          <a:noFill/>
          <a:ln w="12700" cap="flat" cmpd="sng" algn="ctr">
            <a:solidFill>
              <a:schemeClr val="accent1">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ïS1ïḋe"/>
          <p:cNvSpPr/>
          <p:nvPr/>
        </p:nvSpPr>
        <p:spPr>
          <a:xfrm>
            <a:off x="6147411" y="2056168"/>
            <a:ext cx="1195754" cy="3701166"/>
          </a:xfrm>
          <a:prstGeom prst="rect">
            <a:avLst/>
          </a:prstGeom>
          <a:solidFill>
            <a:schemeClr val="accent1">
              <a:lumMod val="10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íSļíḓé"/>
          <p:cNvSpPr txBox="1"/>
          <p:nvPr/>
        </p:nvSpPr>
        <p:spPr>
          <a:xfrm>
            <a:off x="7716029" y="2258713"/>
            <a:ext cx="2908696" cy="3354033"/>
          </a:xfrm>
          <a:prstGeom prst="rect">
            <a:avLst/>
          </a:prstGeom>
          <a:noFill/>
        </p:spPr>
        <p:txBody>
          <a:bodyPr wrap="square" lIns="0" tIns="0" rIns="0" bIns="0" anchor="ctr" anchorCtr="0">
            <a:normAutofit/>
          </a:bodyPr>
          <a:lstStyle/>
          <a:p>
            <a:pPr>
              <a:lnSpc>
                <a:spcPct val="120000"/>
              </a:lnSpc>
              <a:defRPr/>
            </a:pPr>
            <a:r>
              <a:rPr lang="zh-CN" altLang="en-US" b="1" dirty="0">
                <a:latin typeface="+mj-lt"/>
                <a:cs typeface="+mn-ea"/>
                <a:sym typeface="+mn-lt"/>
              </a:rPr>
              <a:t>以</a:t>
            </a:r>
            <a:r>
              <a:rPr lang="en-US" altLang="zh-CN" b="1" dirty="0">
                <a:latin typeface="+mj-lt"/>
                <a:cs typeface="+mn-ea"/>
                <a:sym typeface="+mn-lt"/>
              </a:rPr>
              <a:t>stm32</a:t>
            </a:r>
            <a:r>
              <a:rPr lang="zh-CN" altLang="en-US" b="1" dirty="0">
                <a:latin typeface="+mj-lt"/>
                <a:cs typeface="+mn-ea"/>
                <a:sym typeface="+mn-lt"/>
              </a:rPr>
              <a:t>与各个传感器模块实现温度测量，动态监测，时间显示等功能，通过蓝牙模块可用手机</a:t>
            </a:r>
            <a:r>
              <a:rPr lang="en-US" altLang="zh-CN" b="1" dirty="0">
                <a:latin typeface="+mj-lt"/>
                <a:cs typeface="+mn-ea"/>
                <a:sym typeface="+mn-lt"/>
              </a:rPr>
              <a:t>APP</a:t>
            </a:r>
            <a:r>
              <a:rPr lang="zh-CN" altLang="en-US" b="1" dirty="0">
                <a:latin typeface="+mj-lt"/>
                <a:cs typeface="+mn-ea"/>
                <a:sym typeface="+mn-lt"/>
              </a:rPr>
              <a:t>进行数据监测，并以树莓派进行人脸识别，用于防盗识别，智能开锁等功能</a:t>
            </a:r>
          </a:p>
        </p:txBody>
      </p:sp>
      <p:sp>
        <p:nvSpPr>
          <p:cNvPr id="19" name="iṣlíde"/>
          <p:cNvSpPr>
            <a:spLocks noChangeAspect="1"/>
          </p:cNvSpPr>
          <p:nvPr/>
        </p:nvSpPr>
        <p:spPr bwMode="auto">
          <a:xfrm>
            <a:off x="6507751" y="3620547"/>
            <a:ext cx="477702" cy="630366"/>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p:spPr>
        <p:txBody>
          <a:bodyPr anchor="ctr"/>
          <a:lstStyle/>
          <a:p>
            <a:pPr algn="ctr"/>
            <a:endParaRPr>
              <a:cs typeface="+mn-ea"/>
              <a:sym typeface="+mn-lt"/>
            </a:endParaRPr>
          </a:p>
        </p:txBody>
      </p:sp>
      <p:grpSp>
        <p:nvGrpSpPr>
          <p:cNvPr id="23" name="组合 22"/>
          <p:cNvGrpSpPr/>
          <p:nvPr/>
        </p:nvGrpSpPr>
        <p:grpSpPr>
          <a:xfrm>
            <a:off x="5213803" y="-885825"/>
            <a:ext cx="1771650" cy="1771650"/>
            <a:chOff x="4953000" y="-877810"/>
            <a:chExt cx="1771650" cy="1771650"/>
          </a:xfrm>
        </p:grpSpPr>
        <p:sp>
          <p:nvSpPr>
            <p:cNvPr id="24" name="菱形 23"/>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pic>
        <p:nvPicPr>
          <p:cNvPr id="3" name="图片 2">
            <a:extLst>
              <a:ext uri="{FF2B5EF4-FFF2-40B4-BE49-F238E27FC236}">
                <a16:creationId xmlns:a16="http://schemas.microsoft.com/office/drawing/2014/main" id="{B589BE2B-3185-49E4-94E0-2FA9E617F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03" y="2897101"/>
            <a:ext cx="4762500" cy="2019300"/>
          </a:xfrm>
          <a:prstGeom prst="rect">
            <a:avLst/>
          </a:prstGeom>
        </p:spPr>
      </p:pic>
    </p:spTree>
  </p:cSld>
  <p:clrMapOvr>
    <a:masterClrMapping/>
  </p:clrMapOvr>
  <p:transition spd="slow" advClick="0" advTm="2000">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F</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508105"/>
            <a:chOff x="512473" y="2917882"/>
            <a:chExt cx="5165792" cy="1508105"/>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508105"/>
            </a:xfrm>
            <a:prstGeom prst="rect">
              <a:avLst/>
            </a:prstGeom>
            <a:noFill/>
          </p:spPr>
          <p:txBody>
            <a:bodyPr wrap="square" rtlCol="0">
              <a:spAutoFit/>
            </a:bodyPr>
            <a:lstStyle/>
            <a:p>
              <a:pPr algn="ctr"/>
              <a:r>
                <a:rPr lang="en-US" altLang="zh-CN" sz="4800" b="1" dirty="0">
                  <a:solidFill>
                    <a:schemeClr val="tx2"/>
                  </a:solidFill>
                  <a:cs typeface="+mn-ea"/>
                  <a:sym typeface="+mn-lt"/>
                </a:rPr>
                <a:t>PART-03</a:t>
              </a:r>
            </a:p>
            <a:p>
              <a:pPr algn="ctr"/>
              <a:r>
                <a:rPr lang="zh-CN" altLang="en-US" sz="4400" b="1" spc="600" dirty="0">
                  <a:cs typeface="+mn-ea"/>
                  <a:sym typeface="+mn-lt"/>
                </a:rPr>
                <a:t>模块介绍</a:t>
              </a:r>
            </a:p>
          </p:txBody>
        </p:sp>
      </p:grpSp>
      <p:sp>
        <p:nvSpPr>
          <p:cNvPr id="9"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p:spPr>
      </p:sp>
    </p:spTree>
    <p:extLst>
      <p:ext uri="{BB962C8B-B14F-4D97-AF65-F5344CB8AC3E}">
        <p14:creationId xmlns:p14="http://schemas.microsoft.com/office/powerpoint/2010/main" val="1810575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ACC00BF-26AB-43A0-B98D-4F23EA91C72F}"/>
              </a:ext>
            </a:extLst>
          </p:cNvPr>
          <p:cNvSpPr txBox="1"/>
          <p:nvPr/>
        </p:nvSpPr>
        <p:spPr>
          <a:xfrm>
            <a:off x="4207707" y="1273074"/>
            <a:ext cx="3776586" cy="523220"/>
          </a:xfrm>
          <a:prstGeom prst="rect">
            <a:avLst/>
          </a:prstGeom>
          <a:noFill/>
        </p:spPr>
        <p:txBody>
          <a:bodyPr wrap="square" rtlCol="0">
            <a:spAutoFit/>
          </a:bodyPr>
          <a:lstStyle/>
          <a:p>
            <a:pPr algn="ctr"/>
            <a:r>
              <a:rPr lang="zh-CN" altLang="en-US" sz="2800" b="1" kern="2200" spc="500" dirty="0"/>
              <a:t>全系统原理图</a:t>
            </a:r>
          </a:p>
        </p:txBody>
      </p:sp>
      <p:grpSp>
        <p:nvGrpSpPr>
          <p:cNvPr id="4" name="组合 3">
            <a:extLst>
              <a:ext uri="{FF2B5EF4-FFF2-40B4-BE49-F238E27FC236}">
                <a16:creationId xmlns:a16="http://schemas.microsoft.com/office/drawing/2014/main" id="{8AF2DFEA-3658-4660-91D6-4DC4EBE79147}"/>
              </a:ext>
            </a:extLst>
          </p:cNvPr>
          <p:cNvGrpSpPr/>
          <p:nvPr/>
        </p:nvGrpSpPr>
        <p:grpSpPr>
          <a:xfrm>
            <a:off x="1938834" y="1974002"/>
            <a:ext cx="7488832" cy="4616896"/>
            <a:chOff x="467544" y="1052736"/>
            <a:chExt cx="7488832" cy="4616896"/>
          </a:xfrm>
        </p:grpSpPr>
        <p:sp>
          <p:nvSpPr>
            <p:cNvPr id="15" name="矩形 14">
              <a:extLst>
                <a:ext uri="{FF2B5EF4-FFF2-40B4-BE49-F238E27FC236}">
                  <a16:creationId xmlns:a16="http://schemas.microsoft.com/office/drawing/2014/main" id="{C7E78CD2-C6D4-4419-BEA1-626FF5DF4A57}"/>
                </a:ext>
              </a:extLst>
            </p:cNvPr>
            <p:cNvSpPr/>
            <p:nvPr/>
          </p:nvSpPr>
          <p:spPr>
            <a:xfrm>
              <a:off x="4788024" y="2780928"/>
              <a:ext cx="864096" cy="12241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Unicode MS" pitchFamily="34" charset="-122"/>
                  <a:ea typeface="Arial Unicode MS" pitchFamily="34" charset="-122"/>
                  <a:cs typeface="Arial Unicode MS" pitchFamily="34" charset="-122"/>
                </a:rPr>
                <a:t>stm32</a:t>
              </a:r>
              <a:endParaRPr lang="zh-CN" altLang="en-US" dirty="0">
                <a:solidFill>
                  <a:schemeClr val="tx1"/>
                </a:solidFill>
                <a:latin typeface="Arial Unicode MS" pitchFamily="34" charset="-122"/>
                <a:ea typeface="Arial Unicode MS" pitchFamily="34" charset="-122"/>
                <a:cs typeface="Arial Unicode MS" pitchFamily="34" charset="-122"/>
              </a:endParaRPr>
            </a:p>
          </p:txBody>
        </p:sp>
        <p:sp>
          <p:nvSpPr>
            <p:cNvPr id="16" name="矩形 15">
              <a:extLst>
                <a:ext uri="{FF2B5EF4-FFF2-40B4-BE49-F238E27FC236}">
                  <a16:creationId xmlns:a16="http://schemas.microsoft.com/office/drawing/2014/main" id="{B32BF129-AC5E-4080-B837-792DF593ECA2}"/>
                </a:ext>
              </a:extLst>
            </p:cNvPr>
            <p:cNvSpPr/>
            <p:nvPr/>
          </p:nvSpPr>
          <p:spPr>
            <a:xfrm>
              <a:off x="6444208" y="2852936"/>
              <a:ext cx="1512168" cy="9361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传感器模块</a:t>
              </a:r>
            </a:p>
          </p:txBody>
        </p:sp>
        <p:sp>
          <p:nvSpPr>
            <p:cNvPr id="17" name="矩形 16">
              <a:extLst>
                <a:ext uri="{FF2B5EF4-FFF2-40B4-BE49-F238E27FC236}">
                  <a16:creationId xmlns:a16="http://schemas.microsoft.com/office/drawing/2014/main" id="{E2E2607A-8B87-403F-9C84-EB1495658EAC}"/>
                </a:ext>
              </a:extLst>
            </p:cNvPr>
            <p:cNvSpPr/>
            <p:nvPr/>
          </p:nvSpPr>
          <p:spPr>
            <a:xfrm>
              <a:off x="4427984" y="1052736"/>
              <a:ext cx="1512168" cy="1008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显示器模块</a:t>
              </a:r>
            </a:p>
          </p:txBody>
        </p:sp>
        <p:sp>
          <p:nvSpPr>
            <p:cNvPr id="18" name="矩形 17">
              <a:extLst>
                <a:ext uri="{FF2B5EF4-FFF2-40B4-BE49-F238E27FC236}">
                  <a16:creationId xmlns:a16="http://schemas.microsoft.com/office/drawing/2014/main" id="{2D3B44CE-A096-4698-AF72-64BE11C51A70}"/>
                </a:ext>
              </a:extLst>
            </p:cNvPr>
            <p:cNvSpPr/>
            <p:nvPr/>
          </p:nvSpPr>
          <p:spPr>
            <a:xfrm>
              <a:off x="2555776" y="2852936"/>
              <a:ext cx="1512168" cy="9444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蓝牙模块</a:t>
              </a:r>
            </a:p>
          </p:txBody>
        </p:sp>
        <p:sp>
          <p:nvSpPr>
            <p:cNvPr id="19" name="矩形 18">
              <a:extLst>
                <a:ext uri="{FF2B5EF4-FFF2-40B4-BE49-F238E27FC236}">
                  <a16:creationId xmlns:a16="http://schemas.microsoft.com/office/drawing/2014/main" id="{E8C9AA02-8E38-4EF7-B642-4F14EC415114}"/>
                </a:ext>
              </a:extLst>
            </p:cNvPr>
            <p:cNvSpPr/>
            <p:nvPr/>
          </p:nvSpPr>
          <p:spPr>
            <a:xfrm>
              <a:off x="467544" y="2852936"/>
              <a:ext cx="1512168" cy="9361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Unicode MS" pitchFamily="34" charset="-122"/>
                  <a:ea typeface="Arial Unicode MS" pitchFamily="34" charset="-122"/>
                  <a:cs typeface="Arial Unicode MS" pitchFamily="34" charset="-122"/>
                </a:rPr>
                <a:t>App</a:t>
              </a:r>
              <a:r>
                <a:rPr lang="zh-CN" altLang="en-US" dirty="0">
                  <a:solidFill>
                    <a:schemeClr val="tx1"/>
                  </a:solidFill>
                  <a:latin typeface="Arial Unicode MS" pitchFamily="34" charset="-122"/>
                  <a:ea typeface="Arial Unicode MS" pitchFamily="34" charset="-122"/>
                  <a:cs typeface="Arial Unicode MS" pitchFamily="34" charset="-122"/>
                </a:rPr>
                <a:t>控制</a:t>
              </a:r>
              <a:r>
                <a:rPr lang="en-US" altLang="zh-CN" dirty="0">
                  <a:solidFill>
                    <a:schemeClr val="tx1"/>
                  </a:solidFill>
                  <a:latin typeface="Arial Unicode MS" pitchFamily="34" charset="-122"/>
                  <a:ea typeface="Arial Unicode MS" pitchFamily="34" charset="-122"/>
                  <a:cs typeface="Arial Unicode MS" pitchFamily="34" charset="-122"/>
                </a:rPr>
                <a:t>·</a:t>
              </a:r>
              <a:endParaRPr lang="zh-CN" altLang="en-US" dirty="0">
                <a:solidFill>
                  <a:schemeClr val="tx1"/>
                </a:solidFill>
                <a:latin typeface="Arial Unicode MS" pitchFamily="34" charset="-122"/>
                <a:ea typeface="Arial Unicode MS" pitchFamily="34" charset="-122"/>
                <a:cs typeface="Arial Unicode MS" pitchFamily="34" charset="-122"/>
              </a:endParaRPr>
            </a:p>
          </p:txBody>
        </p:sp>
        <p:sp>
          <p:nvSpPr>
            <p:cNvPr id="20" name="矩形 19">
              <a:extLst>
                <a:ext uri="{FF2B5EF4-FFF2-40B4-BE49-F238E27FC236}">
                  <a16:creationId xmlns:a16="http://schemas.microsoft.com/office/drawing/2014/main" id="{65D32617-DE5B-4159-A8A1-AE337F16832C}"/>
                </a:ext>
              </a:extLst>
            </p:cNvPr>
            <p:cNvSpPr/>
            <p:nvPr/>
          </p:nvSpPr>
          <p:spPr>
            <a:xfrm>
              <a:off x="4427984" y="4725144"/>
              <a:ext cx="1512168" cy="9444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树莓派</a:t>
              </a:r>
            </a:p>
          </p:txBody>
        </p:sp>
        <p:cxnSp>
          <p:nvCxnSpPr>
            <p:cNvPr id="21" name="直接箭头连接符 20">
              <a:extLst>
                <a:ext uri="{FF2B5EF4-FFF2-40B4-BE49-F238E27FC236}">
                  <a16:creationId xmlns:a16="http://schemas.microsoft.com/office/drawing/2014/main" id="{02BF6FD4-32DB-410D-B326-F666F35F8F3C}"/>
                </a:ext>
              </a:extLst>
            </p:cNvPr>
            <p:cNvCxnSpPr/>
            <p:nvPr/>
          </p:nvCxnSpPr>
          <p:spPr>
            <a:xfrm flipH="1">
              <a:off x="4067944" y="2996952"/>
              <a:ext cx="72008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FCC6400-4092-4D84-AE7D-4B3A6907F699}"/>
                </a:ext>
              </a:extLst>
            </p:cNvPr>
            <p:cNvCxnSpPr/>
            <p:nvPr/>
          </p:nvCxnSpPr>
          <p:spPr>
            <a:xfrm flipH="1">
              <a:off x="1979712" y="2996952"/>
              <a:ext cx="57606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D2B8B6D-A348-42BC-A44F-C063F7A6479F}"/>
                </a:ext>
              </a:extLst>
            </p:cNvPr>
            <p:cNvCxnSpPr/>
            <p:nvPr/>
          </p:nvCxnSpPr>
          <p:spPr>
            <a:xfrm flipH="1">
              <a:off x="5652120" y="2996952"/>
              <a:ext cx="79208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D785BF-461B-4A32-92A5-9AE5320A39F5}"/>
                </a:ext>
              </a:extLst>
            </p:cNvPr>
            <p:cNvCxnSpPr/>
            <p:nvPr/>
          </p:nvCxnSpPr>
          <p:spPr>
            <a:xfrm>
              <a:off x="1979712" y="3501008"/>
              <a:ext cx="57606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FA6D1A4-F9ED-4792-9571-C6185A88436A}"/>
                </a:ext>
              </a:extLst>
            </p:cNvPr>
            <p:cNvCxnSpPr/>
            <p:nvPr/>
          </p:nvCxnSpPr>
          <p:spPr>
            <a:xfrm>
              <a:off x="4067944" y="3429000"/>
              <a:ext cx="72008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6CC3112-F37B-4923-AFF4-A3240F2BB502}"/>
                </a:ext>
              </a:extLst>
            </p:cNvPr>
            <p:cNvCxnSpPr/>
            <p:nvPr/>
          </p:nvCxnSpPr>
          <p:spPr>
            <a:xfrm>
              <a:off x="5652120" y="3501008"/>
              <a:ext cx="8640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99AF0F9-5643-4B03-B5A4-7E24E1DF2D44}"/>
                </a:ext>
              </a:extLst>
            </p:cNvPr>
            <p:cNvCxnSpPr/>
            <p:nvPr/>
          </p:nvCxnSpPr>
          <p:spPr>
            <a:xfrm>
              <a:off x="5004048" y="2060848"/>
              <a:ext cx="0" cy="7200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8A3B7D8-37BF-4172-A903-F1CA21AB01E9}"/>
                </a:ext>
              </a:extLst>
            </p:cNvPr>
            <p:cNvCxnSpPr/>
            <p:nvPr/>
          </p:nvCxnSpPr>
          <p:spPr>
            <a:xfrm>
              <a:off x="5004048" y="4005064"/>
              <a:ext cx="0" cy="7200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342BD48-3FD4-4A7B-8DF9-471EE449016D}"/>
                </a:ext>
              </a:extLst>
            </p:cNvPr>
            <p:cNvCxnSpPr/>
            <p:nvPr/>
          </p:nvCxnSpPr>
          <p:spPr>
            <a:xfrm flipV="1">
              <a:off x="5364088" y="206084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A149156-D0C6-4D17-A037-228AF518F515}"/>
                </a:ext>
              </a:extLst>
            </p:cNvPr>
            <p:cNvCxnSpPr/>
            <p:nvPr/>
          </p:nvCxnSpPr>
          <p:spPr>
            <a:xfrm flipV="1">
              <a:off x="5364088" y="4005064"/>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4659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48"/>
</p:tagLst>
</file>

<file path=ppt/tags/tag2.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3.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4.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5.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6.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7.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8.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292C33"/>
      </a:dk2>
      <a:lt2>
        <a:srgbClr val="A4947D"/>
      </a:lt2>
      <a:accent1>
        <a:srgbClr val="292C33"/>
      </a:accent1>
      <a:accent2>
        <a:srgbClr val="A4947D"/>
      </a:accent2>
      <a:accent3>
        <a:srgbClr val="292C33"/>
      </a:accent3>
      <a:accent4>
        <a:srgbClr val="A4947D"/>
      </a:accent4>
      <a:accent5>
        <a:srgbClr val="292C33"/>
      </a:accent5>
      <a:accent6>
        <a:srgbClr val="A4947D"/>
      </a:accent6>
      <a:hlink>
        <a:srgbClr val="292C33"/>
      </a:hlink>
      <a:folHlink>
        <a:srgbClr val="A4947D"/>
      </a:folHlink>
    </a:clrScheme>
    <a:fontScheme name="u1fugbb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TotalTime>
  <Words>964</Words>
  <Application>Microsoft Office PowerPoint</Application>
  <PresentationFormat>宽屏</PresentationFormat>
  <Paragraphs>112</Paragraphs>
  <Slides>18</Slides>
  <Notes>16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Arial Unicode MS</vt:lpstr>
      <vt:lpstr>等线</vt:lpstr>
      <vt:lpstr>微软雅黑</vt:lpstr>
      <vt:lpstr>微软雅黑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商务48</dc:title>
  <dc:creator>Chiu-z</dc:creator>
  <cp:lastModifiedBy>倪 自超</cp:lastModifiedBy>
  <cp:revision>72</cp:revision>
  <dcterms:created xsi:type="dcterms:W3CDTF">2017-11-24T13:02:00Z</dcterms:created>
  <dcterms:modified xsi:type="dcterms:W3CDTF">2020-03-16T09:48:00Z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